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9144000"/>
  <p:notesSz cx="6858000" cy="9144000"/>
  <p:embeddedFontLst>
    <p:embeddedFont>
      <p:font typeface="Dosis"/>
      <p:regular r:id="rId25"/>
      <p:bold r:id="rId26"/>
    </p:embeddedFont>
    <p:embeddedFont>
      <p:font typeface="Lato"/>
      <p:regular r:id="rId27"/>
      <p:bold r:id="rId28"/>
      <p:italic r:id="rId29"/>
      <p:boldItalic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Dosis-bold.fntdata"/><Relationship Id="rId25" Type="http://schemas.openxmlformats.org/officeDocument/2006/relationships/font" Target="fonts/Dosis-regular.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regular.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SourceSansPro-italic.fntdata"/><Relationship Id="rId10" Type="http://schemas.openxmlformats.org/officeDocument/2006/relationships/slide" Target="slides/slide6.xml"/><Relationship Id="rId32" Type="http://schemas.openxmlformats.org/officeDocument/2006/relationships/font" Target="fonts/SourceSansPr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SourceSansPr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On the left is what the site looks like, without CSS. On the right (and on the site itself), you can click through what designers have done with the same HTML but different css.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Red">
  <p:cSld name="BLANK_1_1_1_1_2">
    <p:bg>
      <p:bgPr>
        <a:solidFill>
          <a:srgbClr val="A61C00"/>
        </a:solidFill>
      </p:bgPr>
    </p:bg>
    <p:spTree>
      <p:nvGrpSpPr>
        <p:cNvPr id="8" name="Shape 8"/>
        <p:cNvGrpSpPr/>
        <p:nvPr/>
      </p:nvGrpSpPr>
      <p:grpSpPr>
        <a:xfrm>
          <a:off x="0" y="0"/>
          <a:ext cx="0" cy="0"/>
          <a:chOff x="0" y="0"/>
          <a:chExt cx="0" cy="0"/>
        </a:xfrm>
      </p:grpSpPr>
      <p:sp>
        <p:nvSpPr>
          <p:cNvPr id="9" name="Shape 9"/>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Blue">
  <p:cSld name="BLANK_1_1_1_1_2_1_1">
    <p:bg>
      <p:bgPr>
        <a:solidFill>
          <a:srgbClr val="3D85C6"/>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Blue">
  <p:cSld name="TITLE_1_1">
    <p:spTree>
      <p:nvGrpSpPr>
        <p:cNvPr id="43" name="Shape 43"/>
        <p:cNvGrpSpPr/>
        <p:nvPr/>
      </p:nvGrpSpPr>
      <p:grpSpPr>
        <a:xfrm>
          <a:off x="0" y="0"/>
          <a:ext cx="0" cy="0"/>
          <a:chOff x="0" y="0"/>
          <a:chExt cx="0" cy="0"/>
        </a:xfrm>
      </p:grpSpPr>
      <p:sp>
        <p:nvSpPr>
          <p:cNvPr id="44" name="Shape 44"/>
          <p:cNvSpPr/>
          <p:nvPr/>
        </p:nvSpPr>
        <p:spPr>
          <a:xfrm>
            <a:off x="0" y="0"/>
            <a:ext cx="9144000" cy="5478300"/>
          </a:xfrm>
          <a:prstGeom prst="rect">
            <a:avLst/>
          </a:prstGeom>
          <a:solidFill>
            <a:srgbClr val="3D85C6"/>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45" name="Shape 45"/>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46" name="Shape 46"/>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Blue">
  <p:cSld name="TITLE_AND_BODY_1_1">
    <p:spTree>
      <p:nvGrpSpPr>
        <p:cNvPr id="47" name="Shape 47"/>
        <p:cNvGrpSpPr/>
        <p:nvPr/>
      </p:nvGrpSpPr>
      <p:grpSpPr>
        <a:xfrm>
          <a:off x="0" y="0"/>
          <a:ext cx="0" cy="0"/>
          <a:chOff x="0" y="0"/>
          <a:chExt cx="0" cy="0"/>
        </a:xfrm>
      </p:grpSpPr>
      <p:sp>
        <p:nvSpPr>
          <p:cNvPr id="48" name="Shape 48"/>
          <p:cNvSpPr/>
          <p:nvPr/>
        </p:nvSpPr>
        <p:spPr>
          <a:xfrm>
            <a:off x="0" y="0"/>
            <a:ext cx="9144000" cy="1533300"/>
          </a:xfrm>
          <a:prstGeom prst="rect">
            <a:avLst/>
          </a:prstGeom>
          <a:solidFill>
            <a:srgbClr val="3D85C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49" name="Shape 49"/>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50" name="Shape 50"/>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 name="Shape 51"/>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Purple">
  <p:cSld name="BLANK_1_1_1_1_2_1_1_2">
    <p:bg>
      <p:bgPr>
        <a:solidFill>
          <a:srgbClr val="674EA7"/>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Purple">
  <p:cSld name="TITLE_1_1_2">
    <p:spTree>
      <p:nvGrpSpPr>
        <p:cNvPr id="54" name="Shape 54"/>
        <p:cNvGrpSpPr/>
        <p:nvPr/>
      </p:nvGrpSpPr>
      <p:grpSpPr>
        <a:xfrm>
          <a:off x="0" y="0"/>
          <a:ext cx="0" cy="0"/>
          <a:chOff x="0" y="0"/>
          <a:chExt cx="0" cy="0"/>
        </a:xfrm>
      </p:grpSpPr>
      <p:sp>
        <p:nvSpPr>
          <p:cNvPr id="55" name="Shape 55"/>
          <p:cNvSpPr/>
          <p:nvPr/>
        </p:nvSpPr>
        <p:spPr>
          <a:xfrm>
            <a:off x="0" y="0"/>
            <a:ext cx="9144000" cy="5478300"/>
          </a:xfrm>
          <a:prstGeom prst="rect">
            <a:avLst/>
          </a:prstGeom>
          <a:solidFill>
            <a:srgbClr val="674EA7"/>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56" name="Shape 56"/>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57" name="Shape 57"/>
          <p:cNvSpPr txBox="1"/>
          <p:nvPr>
            <p:ph idx="1" type="subTitle"/>
          </p:nvPr>
        </p:nvSpPr>
        <p:spPr>
          <a:xfrm>
            <a:off x="838200" y="58945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Purple">
  <p:cSld name="TITLE_AND_BODY_1_1_2">
    <p:spTree>
      <p:nvGrpSpPr>
        <p:cNvPr id="58" name="Shape 58"/>
        <p:cNvGrpSpPr/>
        <p:nvPr/>
      </p:nvGrpSpPr>
      <p:grpSpPr>
        <a:xfrm>
          <a:off x="0" y="0"/>
          <a:ext cx="0" cy="0"/>
          <a:chOff x="0" y="0"/>
          <a:chExt cx="0" cy="0"/>
        </a:xfrm>
      </p:grpSpPr>
      <p:sp>
        <p:nvSpPr>
          <p:cNvPr id="59" name="Shape 59"/>
          <p:cNvSpPr/>
          <p:nvPr/>
        </p:nvSpPr>
        <p:spPr>
          <a:xfrm>
            <a:off x="0" y="0"/>
            <a:ext cx="9144000" cy="1533300"/>
          </a:xfrm>
          <a:prstGeom prst="rect">
            <a:avLst/>
          </a:prstGeom>
          <a:solidFill>
            <a:srgbClr val="674EA7"/>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60" name="Shape 60"/>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1" name="Shape 61"/>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2" name="Shape 62"/>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Grey">
  <p:cSld name="BLANK_1_1_1_1_2_1_1_2_1">
    <p:bg>
      <p:bgPr>
        <a:solidFill>
          <a:srgbClr val="666666"/>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Grey">
  <p:cSld name="TITLE_1_1_2_1">
    <p:spTree>
      <p:nvGrpSpPr>
        <p:cNvPr id="65" name="Shape 65"/>
        <p:cNvGrpSpPr/>
        <p:nvPr/>
      </p:nvGrpSpPr>
      <p:grpSpPr>
        <a:xfrm>
          <a:off x="0" y="0"/>
          <a:ext cx="0" cy="0"/>
          <a:chOff x="0" y="0"/>
          <a:chExt cx="0" cy="0"/>
        </a:xfrm>
      </p:grpSpPr>
      <p:sp>
        <p:nvSpPr>
          <p:cNvPr id="66" name="Shape 66"/>
          <p:cNvSpPr/>
          <p:nvPr/>
        </p:nvSpPr>
        <p:spPr>
          <a:xfrm>
            <a:off x="0" y="0"/>
            <a:ext cx="9144000" cy="5478300"/>
          </a:xfrm>
          <a:prstGeom prst="rect">
            <a:avLst/>
          </a:prstGeom>
          <a:solidFill>
            <a:srgbClr val="666666"/>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67" name="Shape 67"/>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8" name="Shape 68"/>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Grey">
  <p:cSld name="TITLE_AND_BODY_1_1_2_1">
    <p:spTree>
      <p:nvGrpSpPr>
        <p:cNvPr id="69" name="Shape 69"/>
        <p:cNvGrpSpPr/>
        <p:nvPr/>
      </p:nvGrpSpPr>
      <p:grpSpPr>
        <a:xfrm>
          <a:off x="0" y="0"/>
          <a:ext cx="0" cy="0"/>
          <a:chOff x="0" y="0"/>
          <a:chExt cx="0" cy="0"/>
        </a:xfrm>
      </p:grpSpPr>
      <p:sp>
        <p:nvSpPr>
          <p:cNvPr id="70" name="Shape 70"/>
          <p:cNvSpPr/>
          <p:nvPr/>
        </p:nvSpPr>
        <p:spPr>
          <a:xfrm>
            <a:off x="0" y="0"/>
            <a:ext cx="9144000" cy="1533300"/>
          </a:xfrm>
          <a:prstGeom prst="rect">
            <a:avLst/>
          </a:prstGeom>
          <a:solidFill>
            <a:srgbClr val="66666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71" name="Shape 71"/>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2" name="Shape 72"/>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3" name="Shape 7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Teal">
  <p:cSld name="BLANK_1_1_1_1_2_1_1_2_1_1">
    <p:bg>
      <p:bgPr>
        <a:solidFill>
          <a:srgbClr val="45818E"/>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Red" type="title">
  <p:cSld name="TITLE">
    <p:spTree>
      <p:nvGrpSpPr>
        <p:cNvPr id="10" name="Shape 10"/>
        <p:cNvGrpSpPr/>
        <p:nvPr/>
      </p:nvGrpSpPr>
      <p:grpSpPr>
        <a:xfrm>
          <a:off x="0" y="0"/>
          <a:ext cx="0" cy="0"/>
          <a:chOff x="0" y="0"/>
          <a:chExt cx="0" cy="0"/>
        </a:xfrm>
      </p:grpSpPr>
      <p:sp>
        <p:nvSpPr>
          <p:cNvPr id="11" name="Shape 11"/>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2" name="Shape 12"/>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 name="Shape 13"/>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Teal">
  <p:cSld name="TITLE_1_1_2_1_1">
    <p:spTree>
      <p:nvGrpSpPr>
        <p:cNvPr id="76" name="Shape 76"/>
        <p:cNvGrpSpPr/>
        <p:nvPr/>
      </p:nvGrpSpPr>
      <p:grpSpPr>
        <a:xfrm>
          <a:off x="0" y="0"/>
          <a:ext cx="0" cy="0"/>
          <a:chOff x="0" y="0"/>
          <a:chExt cx="0" cy="0"/>
        </a:xfrm>
      </p:grpSpPr>
      <p:sp>
        <p:nvSpPr>
          <p:cNvPr id="77" name="Shape 77"/>
          <p:cNvSpPr/>
          <p:nvPr/>
        </p:nvSpPr>
        <p:spPr>
          <a:xfrm>
            <a:off x="0" y="0"/>
            <a:ext cx="9144000" cy="5478300"/>
          </a:xfrm>
          <a:prstGeom prst="rect">
            <a:avLst/>
          </a:prstGeom>
          <a:solidFill>
            <a:srgbClr val="45818E"/>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78" name="Shape 78"/>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9" name="Shape 79"/>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Teal">
  <p:cSld name="TITLE_AND_BODY_1_1_2_1_1">
    <p:spTree>
      <p:nvGrpSpPr>
        <p:cNvPr id="80" name="Shape 80"/>
        <p:cNvGrpSpPr/>
        <p:nvPr/>
      </p:nvGrpSpPr>
      <p:grpSpPr>
        <a:xfrm>
          <a:off x="0" y="0"/>
          <a:ext cx="0" cy="0"/>
          <a:chOff x="0" y="0"/>
          <a:chExt cx="0" cy="0"/>
        </a:xfrm>
      </p:grpSpPr>
      <p:sp>
        <p:nvSpPr>
          <p:cNvPr id="81" name="Shape 81"/>
          <p:cNvSpPr/>
          <p:nvPr/>
        </p:nvSpPr>
        <p:spPr>
          <a:xfrm>
            <a:off x="0" y="0"/>
            <a:ext cx="9144000" cy="1533300"/>
          </a:xfrm>
          <a:prstGeom prst="rect">
            <a:avLst/>
          </a:prstGeom>
          <a:solidFill>
            <a:srgbClr val="45818E"/>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82" name="Shape 82"/>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83" name="Shape 83"/>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 name="Shape 84"/>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Midnight Blue">
  <p:cSld name="BLANK_1_1_1_1_2_1_1_2_1_1_1">
    <p:bg>
      <p:bgPr>
        <a:solidFill>
          <a:srgbClr val="073763"/>
        </a:solidFill>
      </p:bgPr>
    </p:bg>
    <p:spTree>
      <p:nvGrpSpPr>
        <p:cNvPr id="85" name="Shape 85"/>
        <p:cNvGrpSpPr/>
        <p:nvPr/>
      </p:nvGrpSpPr>
      <p:grpSpPr>
        <a:xfrm>
          <a:off x="0" y="0"/>
          <a:ext cx="0" cy="0"/>
          <a:chOff x="0" y="0"/>
          <a:chExt cx="0" cy="0"/>
        </a:xfrm>
      </p:grpSpPr>
      <p:sp>
        <p:nvSpPr>
          <p:cNvPr id="86" name="Shape 86"/>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Midnight Blue">
  <p:cSld name="TITLE_1_1_2_1_1_1">
    <p:spTree>
      <p:nvGrpSpPr>
        <p:cNvPr id="87" name="Shape 87"/>
        <p:cNvGrpSpPr/>
        <p:nvPr/>
      </p:nvGrpSpPr>
      <p:grpSpPr>
        <a:xfrm>
          <a:off x="0" y="0"/>
          <a:ext cx="0" cy="0"/>
          <a:chOff x="0" y="0"/>
          <a:chExt cx="0" cy="0"/>
        </a:xfrm>
      </p:grpSpPr>
      <p:sp>
        <p:nvSpPr>
          <p:cNvPr id="88" name="Shape 88"/>
          <p:cNvSpPr/>
          <p:nvPr/>
        </p:nvSpPr>
        <p:spPr>
          <a:xfrm>
            <a:off x="0" y="0"/>
            <a:ext cx="9144000" cy="5478300"/>
          </a:xfrm>
          <a:prstGeom prst="rect">
            <a:avLst/>
          </a:prstGeom>
          <a:solidFill>
            <a:srgbClr val="073763"/>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89" name="Shape 89"/>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90" name="Shape 90"/>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Midnight Blue">
  <p:cSld name="TITLE_AND_BODY_1_1_2_1_1_1">
    <p:spTree>
      <p:nvGrpSpPr>
        <p:cNvPr id="91" name="Shape 91"/>
        <p:cNvGrpSpPr/>
        <p:nvPr/>
      </p:nvGrpSpPr>
      <p:grpSpPr>
        <a:xfrm>
          <a:off x="0" y="0"/>
          <a:ext cx="0" cy="0"/>
          <a:chOff x="0" y="0"/>
          <a:chExt cx="0" cy="0"/>
        </a:xfrm>
      </p:grpSpPr>
      <p:sp>
        <p:nvSpPr>
          <p:cNvPr id="92" name="Shape 92"/>
          <p:cNvSpPr/>
          <p:nvPr/>
        </p:nvSpPr>
        <p:spPr>
          <a:xfrm>
            <a:off x="0" y="0"/>
            <a:ext cx="9144000" cy="1533300"/>
          </a:xfrm>
          <a:prstGeom prst="rect">
            <a:avLst/>
          </a:prstGeom>
          <a:solidFill>
            <a:srgbClr val="073763"/>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93" name="Shape 93"/>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94" name="Shape 94"/>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5" name="Shape 95"/>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Tan">
  <p:cSld name="BLANK_1_1_1_1_2_1_1_2_1_1_1_1">
    <p:bg>
      <p:bgPr>
        <a:solidFill>
          <a:srgbClr val="DD7E6B"/>
        </a:solidFill>
      </p:bgPr>
    </p:bg>
    <p:spTree>
      <p:nvGrpSpPr>
        <p:cNvPr id="96" name="Shape 96"/>
        <p:cNvGrpSpPr/>
        <p:nvPr/>
      </p:nvGrpSpPr>
      <p:grpSpPr>
        <a:xfrm>
          <a:off x="0" y="0"/>
          <a:ext cx="0" cy="0"/>
          <a:chOff x="0" y="0"/>
          <a:chExt cx="0" cy="0"/>
        </a:xfrm>
      </p:grpSpPr>
      <p:sp>
        <p:nvSpPr>
          <p:cNvPr id="97" name="Shape 97"/>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Tan">
  <p:cSld name="TITLE_1_1_2_1_1_1_1">
    <p:spTree>
      <p:nvGrpSpPr>
        <p:cNvPr id="98" name="Shape 98"/>
        <p:cNvGrpSpPr/>
        <p:nvPr/>
      </p:nvGrpSpPr>
      <p:grpSpPr>
        <a:xfrm>
          <a:off x="0" y="0"/>
          <a:ext cx="0" cy="0"/>
          <a:chOff x="0" y="0"/>
          <a:chExt cx="0" cy="0"/>
        </a:xfrm>
      </p:grpSpPr>
      <p:sp>
        <p:nvSpPr>
          <p:cNvPr id="99" name="Shape 99"/>
          <p:cNvSpPr/>
          <p:nvPr/>
        </p:nvSpPr>
        <p:spPr>
          <a:xfrm>
            <a:off x="0" y="0"/>
            <a:ext cx="9144000" cy="5478300"/>
          </a:xfrm>
          <a:prstGeom prst="rect">
            <a:avLst/>
          </a:prstGeom>
          <a:solidFill>
            <a:srgbClr val="DD7E6B"/>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100" name="Shape 100"/>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01" name="Shape 101"/>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Tan Ah Kow">
  <p:cSld name="TITLE_AND_BODY_1_1_2_1_1_1_1">
    <p:spTree>
      <p:nvGrpSpPr>
        <p:cNvPr id="102" name="Shape 102"/>
        <p:cNvGrpSpPr/>
        <p:nvPr/>
      </p:nvGrpSpPr>
      <p:grpSpPr>
        <a:xfrm>
          <a:off x="0" y="0"/>
          <a:ext cx="0" cy="0"/>
          <a:chOff x="0" y="0"/>
          <a:chExt cx="0" cy="0"/>
        </a:xfrm>
      </p:grpSpPr>
      <p:sp>
        <p:nvSpPr>
          <p:cNvPr id="103" name="Shape 103"/>
          <p:cNvSpPr/>
          <p:nvPr/>
        </p:nvSpPr>
        <p:spPr>
          <a:xfrm>
            <a:off x="0" y="0"/>
            <a:ext cx="9144000" cy="1533300"/>
          </a:xfrm>
          <a:prstGeom prst="rect">
            <a:avLst/>
          </a:prstGeom>
          <a:solidFill>
            <a:srgbClr val="DD7E6B"/>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04" name="Shape 104"/>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05" name="Shape 105"/>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6" name="Shape 106"/>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07" name="Shape 107"/>
        <p:cNvGrpSpPr/>
        <p:nvPr/>
      </p:nvGrpSpPr>
      <p:grpSpPr>
        <a:xfrm>
          <a:off x="0" y="0"/>
          <a:ext cx="0" cy="0"/>
          <a:chOff x="0" y="0"/>
          <a:chExt cx="0" cy="0"/>
        </a:xfrm>
      </p:grpSpPr>
      <p:sp>
        <p:nvSpPr>
          <p:cNvPr id="108" name="Shape 108"/>
          <p:cNvSpPr txBox="1"/>
          <p:nvPr>
            <p:ph type="ctrTitle"/>
          </p:nvPr>
        </p:nvSpPr>
        <p:spPr>
          <a:xfrm>
            <a:off x="685800" y="2111123"/>
            <a:ext cx="7772400" cy="15465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9" name="Shape 109"/>
          <p:cNvSpPr txBox="1"/>
          <p:nvPr>
            <p:ph idx="1" type="subTitle"/>
          </p:nvPr>
        </p:nvSpPr>
        <p:spPr>
          <a:xfrm>
            <a:off x="685800" y="3786738"/>
            <a:ext cx="7772400" cy="10464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24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10" name="Shape 110"/>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1 1 1">
  <p:cSld name="TITLE_AND_BODY_1_1_1_1">
    <p:spTree>
      <p:nvGrpSpPr>
        <p:cNvPr id="111" name="Shape 111"/>
        <p:cNvGrpSpPr/>
        <p:nvPr/>
      </p:nvGrpSpPr>
      <p:grpSpPr>
        <a:xfrm>
          <a:off x="0" y="0"/>
          <a:ext cx="0" cy="0"/>
          <a:chOff x="0" y="0"/>
          <a:chExt cx="0" cy="0"/>
        </a:xfrm>
      </p:grpSpPr>
      <p:sp>
        <p:nvSpPr>
          <p:cNvPr id="112" name="Shape 112"/>
          <p:cNvSpPr/>
          <p:nvPr/>
        </p:nvSpPr>
        <p:spPr>
          <a:xfrm>
            <a:off x="0" y="0"/>
            <a:ext cx="9144000" cy="1533300"/>
          </a:xfrm>
          <a:prstGeom prst="rect">
            <a:avLst/>
          </a:prstGeom>
          <a:solidFill>
            <a:srgbClr val="3C78D8"/>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13" name="Shape 113"/>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4" name="Shape 114"/>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5" name="Shape 115"/>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Red" type="tx">
  <p:cSld name="TITLE_AND_BODY">
    <p:spTree>
      <p:nvGrpSpPr>
        <p:cNvPr id="14" name="Shape 14"/>
        <p:cNvGrpSpPr/>
        <p:nvPr/>
      </p:nvGrpSpPr>
      <p:grpSpPr>
        <a:xfrm>
          <a:off x="0" y="0"/>
          <a:ext cx="0" cy="0"/>
          <a:chOff x="0" y="0"/>
          <a:chExt cx="0" cy="0"/>
        </a:xfrm>
      </p:grpSpPr>
      <p:sp>
        <p:nvSpPr>
          <p:cNvPr id="15" name="Shape 15"/>
          <p:cNvSpPr/>
          <p:nvPr/>
        </p:nvSpPr>
        <p:spPr>
          <a:xfrm>
            <a:off x="0" y="0"/>
            <a:ext cx="9144000" cy="1533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6" name="Shape 16"/>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7" name="Shape 17"/>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 name="Shape 18"/>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16" name="Shape 116"/>
        <p:cNvGrpSpPr/>
        <p:nvPr/>
      </p:nvGrpSpPr>
      <p:grpSpPr>
        <a:xfrm>
          <a:off x="0" y="0"/>
          <a:ext cx="0" cy="0"/>
          <a:chOff x="0" y="0"/>
          <a:chExt cx="0" cy="0"/>
        </a:xfrm>
      </p:grpSpPr>
      <p:cxnSp>
        <p:nvCxnSpPr>
          <p:cNvPr id="117" name="Shape 117"/>
          <p:cNvCxnSpPr/>
          <p:nvPr/>
        </p:nvCxnSpPr>
        <p:spPr>
          <a:xfrm>
            <a:off x="0" y="4662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8" name="Shape 118"/>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rtl="0">
              <a:spcBef>
                <a:spcPts val="0"/>
              </a:spcBef>
              <a:spcAft>
                <a:spcPts val="0"/>
              </a:spcAft>
              <a:buSzPts val="7200"/>
              <a:buFont typeface="Source Sans Pro"/>
              <a:buNone/>
              <a:defRPr sz="7200">
                <a:latin typeface="Source Sans Pro"/>
                <a:ea typeface="Source Sans Pro"/>
                <a:cs typeface="Source Sans Pro"/>
                <a:sym typeface="Source Sans Pr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19" name="Shape 119"/>
          <p:cNvSpPr txBox="1"/>
          <p:nvPr>
            <p:ph idx="1" type="subTitle"/>
          </p:nvPr>
        </p:nvSpPr>
        <p:spPr>
          <a:xfrm>
            <a:off x="637875" y="5602686"/>
            <a:ext cx="7772400" cy="10323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
        <p:nvSpPr>
          <p:cNvPr id="120" name="Shape 120"/>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121" name="Shape 121"/>
        <p:cNvGrpSpPr/>
        <p:nvPr/>
      </p:nvGrpSpPr>
      <p:grpSpPr>
        <a:xfrm>
          <a:off x="0" y="0"/>
          <a:ext cx="0" cy="0"/>
          <a:chOff x="0" y="0"/>
          <a:chExt cx="0" cy="0"/>
        </a:xfrm>
      </p:grpSpPr>
      <p:cxnSp>
        <p:nvCxnSpPr>
          <p:cNvPr id="122" name="Shape 122"/>
          <p:cNvCxnSpPr/>
          <p:nvPr/>
        </p:nvCxnSpPr>
        <p:spPr>
          <a:xfrm>
            <a:off x="0" y="4662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3" name="Shape 123"/>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rtl="0">
              <a:spcBef>
                <a:spcPts val="0"/>
              </a:spcBef>
              <a:spcAft>
                <a:spcPts val="0"/>
              </a:spcAft>
              <a:buSzPts val="7200"/>
              <a:buFont typeface="Source Sans Pro"/>
              <a:buNone/>
              <a:defRPr sz="7200">
                <a:latin typeface="Source Sans Pro"/>
                <a:ea typeface="Source Sans Pro"/>
                <a:cs typeface="Source Sans Pro"/>
                <a:sym typeface="Source Sans Pro"/>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4" name="Shape 124"/>
          <p:cNvSpPr txBox="1"/>
          <p:nvPr>
            <p:ph idx="1" type="subTitle"/>
          </p:nvPr>
        </p:nvSpPr>
        <p:spPr>
          <a:xfrm>
            <a:off x="637875" y="5602686"/>
            <a:ext cx="7772400" cy="10323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
        <p:nvSpPr>
          <p:cNvPr id="125" name="Shape 125"/>
          <p:cNvSpPr/>
          <p:nvPr/>
        </p:nvSpPr>
        <p:spPr>
          <a:xfrm>
            <a:off x="0" y="0"/>
            <a:ext cx="9144000" cy="54783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E69138"/>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457200" y="26425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8" name="Shape 128"/>
        <p:cNvGrpSpPr/>
        <p:nvPr/>
      </p:nvGrpSpPr>
      <p:grpSpPr>
        <a:xfrm>
          <a:off x="0" y="0"/>
          <a:ext cx="0" cy="0"/>
          <a:chOff x="0" y="0"/>
          <a:chExt cx="0" cy="0"/>
        </a:xfrm>
      </p:grpSpPr>
      <p:sp>
        <p:nvSpPr>
          <p:cNvPr id="129" name="Shape 129"/>
          <p:cNvSpPr txBox="1"/>
          <p:nvPr>
            <p:ph idx="1" type="body"/>
          </p:nvPr>
        </p:nvSpPr>
        <p:spPr>
          <a:xfrm>
            <a:off x="457200" y="6027479"/>
            <a:ext cx="8229600" cy="692700"/>
          </a:xfrm>
          <a:prstGeom prst="rect">
            <a:avLst/>
          </a:prstGeom>
        </p:spPr>
        <p:txBody>
          <a:bodyPr anchorCtr="0" anchor="t" bIns="91425" lIns="91425" spcFirstLastPara="1" rIns="91425" wrap="square" tIns="91425"/>
          <a:lstStyle>
            <a:lvl1pPr indent="-228600" lvl="0" marL="457200" rtl="0" algn="ctr">
              <a:spcBef>
                <a:spcPts val="0"/>
              </a:spcBef>
              <a:spcAft>
                <a:spcPts val="0"/>
              </a:spcAft>
              <a:buClr>
                <a:srgbClr val="666666"/>
              </a:buClr>
              <a:buSzPts val="2400"/>
              <a:buFont typeface="Dosis"/>
              <a:buNone/>
              <a:defRPr>
                <a:solidFill>
                  <a:srgbClr val="666666"/>
                </a:solidFill>
                <a:latin typeface="Dosis"/>
                <a:ea typeface="Dosis"/>
                <a:cs typeface="Dosis"/>
                <a:sym typeface="Dosis"/>
              </a:defRPr>
            </a:lvl1pPr>
          </a:lstStyle>
          <a:p/>
        </p:txBody>
      </p:sp>
      <p:sp>
        <p:nvSpPr>
          <p:cNvPr id="130" name="Shape 130"/>
          <p:cNvSpPr/>
          <p:nvPr/>
        </p:nvSpPr>
        <p:spPr>
          <a:xfrm>
            <a:off x="4274" y="0"/>
            <a:ext cx="9144000" cy="5875200"/>
          </a:xfrm>
          <a:prstGeom prst="rect">
            <a:avLst/>
          </a:prstGeom>
          <a:solidFill>
            <a:srgbClr val="A61C00"/>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31" name="Shape 131"/>
          <p:cNvCxnSpPr/>
          <p:nvPr/>
        </p:nvCxnSpPr>
        <p:spPr>
          <a:xfrm>
            <a:off x="0" y="5845828"/>
            <a:ext cx="9144000" cy="0"/>
          </a:xfrm>
          <a:prstGeom prst="straightConnector1">
            <a:avLst/>
          </a:prstGeom>
          <a:noFill/>
          <a:ln cap="flat" cmpd="sng" w="57150">
            <a:solidFill>
              <a:srgbClr val="000000">
                <a:alpha val="14900"/>
              </a:srgbClr>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1">
  <p:cSld name="CAPTION_ONLY_1">
    <p:spTree>
      <p:nvGrpSpPr>
        <p:cNvPr id="132" name="Shape 132"/>
        <p:cNvGrpSpPr/>
        <p:nvPr/>
      </p:nvGrpSpPr>
      <p:grpSpPr>
        <a:xfrm>
          <a:off x="0" y="0"/>
          <a:ext cx="0" cy="0"/>
          <a:chOff x="0" y="0"/>
          <a:chExt cx="0" cy="0"/>
        </a:xfrm>
      </p:grpSpPr>
      <p:sp>
        <p:nvSpPr>
          <p:cNvPr id="133" name="Shape 133"/>
          <p:cNvSpPr txBox="1"/>
          <p:nvPr>
            <p:ph idx="1" type="body"/>
          </p:nvPr>
        </p:nvSpPr>
        <p:spPr>
          <a:xfrm>
            <a:off x="457200" y="6027479"/>
            <a:ext cx="8229600" cy="692700"/>
          </a:xfrm>
          <a:prstGeom prst="rect">
            <a:avLst/>
          </a:prstGeom>
        </p:spPr>
        <p:txBody>
          <a:bodyPr anchorCtr="0" anchor="t" bIns="91425" lIns="91425" spcFirstLastPara="1" rIns="91425" wrap="square" tIns="91425"/>
          <a:lstStyle>
            <a:lvl1pPr indent="-228600" lvl="0" marL="457200" rtl="0" algn="ctr">
              <a:spcBef>
                <a:spcPts val="0"/>
              </a:spcBef>
              <a:spcAft>
                <a:spcPts val="0"/>
              </a:spcAft>
              <a:buClr>
                <a:srgbClr val="666666"/>
              </a:buClr>
              <a:buSzPts val="2400"/>
              <a:buFont typeface="Dosis"/>
              <a:buNone/>
              <a:defRPr>
                <a:solidFill>
                  <a:srgbClr val="666666"/>
                </a:solidFill>
                <a:latin typeface="Dosis"/>
                <a:ea typeface="Dosis"/>
                <a:cs typeface="Dosis"/>
                <a:sym typeface="Dosis"/>
              </a:defRPr>
            </a:lvl1pPr>
          </a:lstStyle>
          <a:p/>
        </p:txBody>
      </p:sp>
      <p:sp>
        <p:nvSpPr>
          <p:cNvPr id="134" name="Shape 134"/>
          <p:cNvSpPr/>
          <p:nvPr/>
        </p:nvSpPr>
        <p:spPr>
          <a:xfrm>
            <a:off x="4274" y="0"/>
            <a:ext cx="9144000" cy="5875200"/>
          </a:xfrm>
          <a:prstGeom prst="rect">
            <a:avLst/>
          </a:prstGeom>
          <a:solidFill>
            <a:srgbClr val="3D85C6"/>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35" name="Shape 135"/>
          <p:cNvCxnSpPr/>
          <p:nvPr/>
        </p:nvCxnSpPr>
        <p:spPr>
          <a:xfrm>
            <a:off x="0" y="5845828"/>
            <a:ext cx="9144000" cy="0"/>
          </a:xfrm>
          <a:prstGeom prst="straightConnector1">
            <a:avLst/>
          </a:prstGeom>
          <a:noFill/>
          <a:ln cap="flat" cmpd="sng" w="57150">
            <a:solidFill>
              <a:srgbClr val="000000">
                <a:alpha val="14900"/>
              </a:srgbClr>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Orange">
  <p:cSld name="BLANK_1_1_1_1_2_1_1_1">
    <p:bg>
      <p:bgPr>
        <a:solidFill>
          <a:srgbClr val="E69138"/>
        </a:solidFill>
      </p:bgPr>
    </p:bg>
    <p:spTree>
      <p:nvGrpSpPr>
        <p:cNvPr id="19" name="Shape 19"/>
        <p:cNvGrpSpPr/>
        <p:nvPr/>
      </p:nvGrpSpPr>
      <p:grpSpPr>
        <a:xfrm>
          <a:off x="0" y="0"/>
          <a:ext cx="0" cy="0"/>
          <a:chOff x="0" y="0"/>
          <a:chExt cx="0" cy="0"/>
        </a:xfrm>
      </p:grpSpPr>
      <p:sp>
        <p:nvSpPr>
          <p:cNvPr id="20" name="Shape 20"/>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Orange">
  <p:cSld name="TITLE_1_1_1">
    <p:spTree>
      <p:nvGrpSpPr>
        <p:cNvPr id="21" name="Shape 21"/>
        <p:cNvGrpSpPr/>
        <p:nvPr/>
      </p:nvGrpSpPr>
      <p:grpSpPr>
        <a:xfrm>
          <a:off x="0" y="0"/>
          <a:ext cx="0" cy="0"/>
          <a:chOff x="0" y="0"/>
          <a:chExt cx="0" cy="0"/>
        </a:xfrm>
      </p:grpSpPr>
      <p:sp>
        <p:nvSpPr>
          <p:cNvPr id="22" name="Shape 22"/>
          <p:cNvSpPr/>
          <p:nvPr/>
        </p:nvSpPr>
        <p:spPr>
          <a:xfrm>
            <a:off x="0" y="0"/>
            <a:ext cx="9144000" cy="5478300"/>
          </a:xfrm>
          <a:prstGeom prst="rect">
            <a:avLst/>
          </a:prstGeom>
          <a:solidFill>
            <a:srgbClr val="E69138"/>
          </a:solidFill>
          <a:ln>
            <a:noFill/>
          </a:ln>
        </p:spPr>
        <p:txBody>
          <a:bodyPr anchorCtr="0" anchor="ctr" bIns="45700" lIns="91425" spcFirstLastPara="1" rIns="91425" wrap="square" tIns="45700">
            <a:noAutofit/>
          </a:bodyPr>
          <a:lstStyle/>
          <a:p>
            <a:pPr indent="0" lvl="0" marL="0" rtl="0">
              <a:spcBef>
                <a:spcPts val="0"/>
              </a:spcBef>
              <a:spcAft>
                <a:spcPts val="0"/>
              </a:spcAft>
              <a:buNone/>
            </a:pPr>
            <a:r>
              <a:t/>
            </a:r>
            <a:endParaRPr/>
          </a:p>
        </p:txBody>
      </p:sp>
      <p:cxnSp>
        <p:nvCxnSpPr>
          <p:cNvPr id="23" name="Shape 23"/>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4" name="Shape 24"/>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Orange">
  <p:cSld name="TITLE_AND_BODY_1_1_1">
    <p:spTree>
      <p:nvGrpSpPr>
        <p:cNvPr id="25" name="Shape 25"/>
        <p:cNvGrpSpPr/>
        <p:nvPr/>
      </p:nvGrpSpPr>
      <p:grpSpPr>
        <a:xfrm>
          <a:off x="0" y="0"/>
          <a:ext cx="0" cy="0"/>
          <a:chOff x="0" y="0"/>
          <a:chExt cx="0" cy="0"/>
        </a:xfrm>
      </p:grpSpPr>
      <p:sp>
        <p:nvSpPr>
          <p:cNvPr id="26" name="Shape 26"/>
          <p:cNvSpPr/>
          <p:nvPr/>
        </p:nvSpPr>
        <p:spPr>
          <a:xfrm>
            <a:off x="0" y="0"/>
            <a:ext cx="9144000" cy="1533300"/>
          </a:xfrm>
          <a:prstGeom prst="rect">
            <a:avLst/>
          </a:prstGeom>
          <a:solidFill>
            <a:srgbClr val="E69138"/>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27" name="Shape 27"/>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8" name="Shape 28"/>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9" name="Shape 29"/>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 Green">
  <p:cSld name="BLANK_1_1_1_1_2_1">
    <p:bg>
      <p:bgPr>
        <a:solidFill>
          <a:srgbClr val="6AA84F"/>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457200" y="50"/>
            <a:ext cx="8229600" cy="6858000"/>
          </a:xfrm>
          <a:prstGeom prst="rect">
            <a:avLst/>
          </a:prstGeom>
        </p:spPr>
        <p:txBody>
          <a:bodyPr anchorCtr="0" anchor="ctr"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 Green">
  <p:cSld name="TITLE_1">
    <p:spTree>
      <p:nvGrpSpPr>
        <p:cNvPr id="32" name="Shape 32"/>
        <p:cNvGrpSpPr/>
        <p:nvPr/>
      </p:nvGrpSpPr>
      <p:grpSpPr>
        <a:xfrm>
          <a:off x="0" y="0"/>
          <a:ext cx="0" cy="0"/>
          <a:chOff x="0" y="0"/>
          <a:chExt cx="0" cy="0"/>
        </a:xfrm>
      </p:grpSpPr>
      <p:sp>
        <p:nvSpPr>
          <p:cNvPr id="33" name="Shape 33"/>
          <p:cNvSpPr/>
          <p:nvPr/>
        </p:nvSpPr>
        <p:spPr>
          <a:xfrm>
            <a:off x="0" y="0"/>
            <a:ext cx="9144000" cy="5478300"/>
          </a:xfrm>
          <a:prstGeom prst="rect">
            <a:avLst/>
          </a:prstGeom>
          <a:solidFill>
            <a:srgbClr val="6AA84F"/>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4" name="Shape 34"/>
          <p:cNvCxnSpPr/>
          <p:nvPr/>
        </p:nvCxnSpPr>
        <p:spPr>
          <a:xfrm>
            <a:off x="0" y="5424140"/>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5" name="Shape 35"/>
          <p:cNvSpPr txBox="1"/>
          <p:nvPr>
            <p:ph idx="1" type="subTitle"/>
          </p:nvPr>
        </p:nvSpPr>
        <p:spPr>
          <a:xfrm>
            <a:off x="685800" y="5742126"/>
            <a:ext cx="7772400" cy="904500"/>
          </a:xfrm>
          <a:prstGeom prst="rect">
            <a:avLst/>
          </a:prstGeom>
        </p:spPr>
        <p:txBody>
          <a:bodyPr anchorCtr="0" anchor="t" bIns="91425" lIns="91425" spcFirstLastPara="1" rIns="91425" wrap="square" tIns="91425"/>
          <a:lstStyle>
            <a:lvl1pPr lvl="0" rtl="0" algn="ctr">
              <a:spcBef>
                <a:spcPts val="0"/>
              </a:spcBef>
              <a:spcAft>
                <a:spcPts val="0"/>
              </a:spcAft>
              <a:buClr>
                <a:srgbClr val="666666"/>
              </a:buClr>
              <a:buSzPts val="3600"/>
              <a:buFont typeface="Dosis"/>
              <a:buNone/>
              <a:defRPr sz="3600">
                <a:solidFill>
                  <a:srgbClr val="666666"/>
                </a:solidFill>
                <a:latin typeface="Dosis"/>
                <a:ea typeface="Dosis"/>
                <a:cs typeface="Dosis"/>
                <a:sym typeface="Dosis"/>
              </a:defRPr>
            </a:lvl1pPr>
            <a:lvl2pPr lvl="1"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2pPr>
            <a:lvl3pPr lvl="2"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3pPr>
            <a:lvl4pPr lvl="3"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4pPr>
            <a:lvl5pPr lvl="4"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5pPr>
            <a:lvl6pPr lvl="5"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6pPr>
            <a:lvl7pPr lvl="6"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7pPr>
            <a:lvl8pPr lvl="7"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8pPr>
            <a:lvl9pPr lvl="8" rtl="0">
              <a:spcBef>
                <a:spcPts val="0"/>
              </a:spcBef>
              <a:spcAft>
                <a:spcPts val="0"/>
              </a:spcAft>
              <a:buClr>
                <a:schemeClr val="dk2"/>
              </a:buClr>
              <a:buSzPts val="3000"/>
              <a:buFont typeface="Source Sans Pro"/>
              <a:buNone/>
              <a:defRPr sz="3000">
                <a:solidFill>
                  <a:schemeClr val="dk2"/>
                </a:solidFill>
                <a:latin typeface="Source Sans Pro"/>
                <a:ea typeface="Source Sans Pro"/>
                <a:cs typeface="Source Sans Pro"/>
                <a:sym typeface="Source Sans Pr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 Green">
  <p:cSld name="TITLE_AND_BODY_1">
    <p:spTree>
      <p:nvGrpSpPr>
        <p:cNvPr id="36" name="Shape 36"/>
        <p:cNvGrpSpPr/>
        <p:nvPr/>
      </p:nvGrpSpPr>
      <p:grpSpPr>
        <a:xfrm>
          <a:off x="0" y="0"/>
          <a:ext cx="0" cy="0"/>
          <a:chOff x="0" y="0"/>
          <a:chExt cx="0" cy="0"/>
        </a:xfrm>
      </p:grpSpPr>
      <p:sp>
        <p:nvSpPr>
          <p:cNvPr id="37" name="Shape 37"/>
          <p:cNvSpPr/>
          <p:nvPr/>
        </p:nvSpPr>
        <p:spPr>
          <a:xfrm>
            <a:off x="0" y="0"/>
            <a:ext cx="9144000" cy="1533300"/>
          </a:xfrm>
          <a:prstGeom prst="rect">
            <a:avLst/>
          </a:prstGeom>
          <a:solidFill>
            <a:srgbClr val="6AA84F"/>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8" name="Shape 38"/>
          <p:cNvCxnSpPr/>
          <p:nvPr/>
        </p:nvCxnSpPr>
        <p:spPr>
          <a:xfrm>
            <a:off x="0" y="1503834"/>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9" name="Shape 39"/>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rtl="0">
              <a:spcBef>
                <a:spcPts val="0"/>
              </a:spcBef>
              <a:spcAft>
                <a:spcPts val="0"/>
              </a:spcAft>
              <a:buSzPts val="4800"/>
              <a:buFont typeface="Dosis"/>
              <a:buNone/>
              <a:defRPr sz="4800">
                <a:latin typeface="Dosis"/>
                <a:ea typeface="Dosis"/>
                <a:cs typeface="Dosis"/>
                <a:sym typeface="Dosis"/>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Shape 40"/>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381000" lvl="0" marL="457200" rtl="0">
              <a:lnSpc>
                <a:spcPct val="115000"/>
              </a:lnSpc>
              <a:spcBef>
                <a:spcPts val="600"/>
              </a:spcBef>
              <a:spcAft>
                <a:spcPts val="0"/>
              </a:spcAft>
              <a:buSzPts val="2400"/>
              <a:buChar char="●"/>
              <a:defRPr/>
            </a:lvl1pPr>
            <a:lvl2pPr indent="-355600" lvl="1" marL="914400" rtl="0">
              <a:lnSpc>
                <a:spcPct val="115000"/>
              </a:lnSpc>
              <a:spcBef>
                <a:spcPts val="0"/>
              </a:spcBef>
              <a:spcAft>
                <a:spcPts val="0"/>
              </a:spcAft>
              <a:buSzPts val="2000"/>
              <a:buChar char="○"/>
              <a:defRPr/>
            </a:lvl2pPr>
            <a:lvl3pPr indent="-336550" lvl="2" marL="1371600" rtl="0">
              <a:lnSpc>
                <a:spcPct val="115000"/>
              </a:lnSpc>
              <a:spcBef>
                <a:spcPts val="0"/>
              </a:spcBef>
              <a:spcAft>
                <a:spcPts val="0"/>
              </a:spcAft>
              <a:buSzPts val="1700"/>
              <a:buChar char="■"/>
              <a:defRPr/>
            </a:lvl3pPr>
            <a:lvl4pPr indent="-323850" lvl="3" marL="1828800" rtl="0">
              <a:lnSpc>
                <a:spcPct val="115000"/>
              </a:lnSpc>
              <a:spcBef>
                <a:spcPts val="0"/>
              </a:spcBef>
              <a:spcAft>
                <a:spcPts val="0"/>
              </a:spcAft>
              <a:buSzPts val="1500"/>
              <a:buChar char="●"/>
              <a:defRPr/>
            </a:lvl4pPr>
            <a:lvl5pPr indent="-311150" lvl="4" marL="2286000" rtl="0">
              <a:lnSpc>
                <a:spcPct val="115000"/>
              </a:lnSpc>
              <a:spcBef>
                <a:spcPts val="0"/>
              </a:spcBef>
              <a:spcAft>
                <a:spcPts val="0"/>
              </a:spcAft>
              <a:buSzPts val="1300"/>
              <a:buChar char="○"/>
              <a:defRPr/>
            </a:lvl5pPr>
            <a:lvl6pPr indent="-342900" lvl="5" marL="2743200" rtl="0">
              <a:lnSpc>
                <a:spcPct val="115000"/>
              </a:lnSpc>
              <a:spcBef>
                <a:spcPts val="0"/>
              </a:spcBef>
              <a:spcAft>
                <a:spcPts val="0"/>
              </a:spcAft>
              <a:buSzPts val="1800"/>
              <a:buChar char="■"/>
              <a:defRPr/>
            </a:lvl6pPr>
            <a:lvl7pPr indent="-342900" lvl="6" marL="3200400" rtl="0">
              <a:lnSpc>
                <a:spcPct val="115000"/>
              </a:lnSpc>
              <a:spcBef>
                <a:spcPts val="0"/>
              </a:spcBef>
              <a:spcAft>
                <a:spcPts val="0"/>
              </a:spcAft>
              <a:buSzPts val="1800"/>
              <a:buChar char="●"/>
              <a:defRPr/>
            </a:lvl7pPr>
            <a:lvl8pPr indent="-342900" lvl="7" marL="3657600" rtl="0">
              <a:lnSpc>
                <a:spcPct val="115000"/>
              </a:lnSpc>
              <a:spcBef>
                <a:spcPts val="0"/>
              </a:spcBef>
              <a:spcAft>
                <a:spcPts val="0"/>
              </a:spcAft>
              <a:buSzPts val="1800"/>
              <a:buChar char="○"/>
              <a:defRPr/>
            </a:lvl8pPr>
            <a:lvl9pPr indent="-342900" lvl="8" marL="4114800" rtl="0">
              <a:lnSpc>
                <a:spcPct val="115000"/>
              </a:lnSpc>
              <a:spcBef>
                <a:spcPts val="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8"/>
            <a:ext cx="8229600" cy="11433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lt1"/>
              </a:buClr>
              <a:buSzPts val="3600"/>
              <a:buFont typeface="Dosis"/>
              <a:buNone/>
              <a:defRPr b="1" sz="3600">
                <a:solidFill>
                  <a:schemeClr val="lt1"/>
                </a:solidFill>
                <a:latin typeface="Dosis"/>
                <a:ea typeface="Dosis"/>
                <a:cs typeface="Dosis"/>
                <a:sym typeface="Dosis"/>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Shape 7"/>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381000" lvl="0" marL="457200" rtl="0">
              <a:spcBef>
                <a:spcPts val="600"/>
              </a:spcBef>
              <a:spcAft>
                <a:spcPts val="0"/>
              </a:spcAft>
              <a:buClr>
                <a:schemeClr val="dk1"/>
              </a:buClr>
              <a:buSzPts val="2400"/>
              <a:buFont typeface="Lato"/>
              <a:buChar char="●"/>
              <a:defRPr sz="2400">
                <a:solidFill>
                  <a:schemeClr val="dk1"/>
                </a:solidFill>
                <a:latin typeface="Lato"/>
                <a:ea typeface="Lato"/>
                <a:cs typeface="Lato"/>
                <a:sym typeface="Lato"/>
              </a:defRPr>
            </a:lvl1pPr>
            <a:lvl2pPr indent="-355600" lvl="1" marL="914400" rtl="0">
              <a:spcBef>
                <a:spcPts val="0"/>
              </a:spcBef>
              <a:spcAft>
                <a:spcPts val="0"/>
              </a:spcAft>
              <a:buClr>
                <a:schemeClr val="dk1"/>
              </a:buClr>
              <a:buSzPts val="2000"/>
              <a:buFont typeface="Lato"/>
              <a:buChar char="○"/>
              <a:defRPr sz="2000">
                <a:solidFill>
                  <a:schemeClr val="dk1"/>
                </a:solidFill>
                <a:latin typeface="Lato"/>
                <a:ea typeface="Lato"/>
                <a:cs typeface="Lato"/>
                <a:sym typeface="Lato"/>
              </a:defRPr>
            </a:lvl2pPr>
            <a:lvl3pPr indent="-336550" lvl="2" marL="1371600" rtl="0">
              <a:spcBef>
                <a:spcPts val="0"/>
              </a:spcBef>
              <a:spcAft>
                <a:spcPts val="0"/>
              </a:spcAft>
              <a:buClr>
                <a:schemeClr val="dk1"/>
              </a:buClr>
              <a:buSzPts val="1700"/>
              <a:buFont typeface="Lato"/>
              <a:buChar char="■"/>
              <a:defRPr sz="1700">
                <a:solidFill>
                  <a:schemeClr val="dk1"/>
                </a:solidFill>
                <a:latin typeface="Lato"/>
                <a:ea typeface="Lato"/>
                <a:cs typeface="Lato"/>
                <a:sym typeface="Lato"/>
              </a:defRPr>
            </a:lvl3pPr>
            <a:lvl4pPr indent="-323850" lvl="3" marL="1828800" rtl="0">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4pPr>
            <a:lvl5pPr indent="-311150" lvl="4" marL="2286000" rtl="0">
              <a:spcBef>
                <a:spcPts val="0"/>
              </a:spcBef>
              <a:spcAft>
                <a:spcPts val="0"/>
              </a:spcAft>
              <a:buClr>
                <a:schemeClr val="dk1"/>
              </a:buClr>
              <a:buSzPts val="1300"/>
              <a:buFont typeface="Lato"/>
              <a:buChar char="○"/>
              <a:defRPr sz="1300">
                <a:solidFill>
                  <a:schemeClr val="dk1"/>
                </a:solidFill>
                <a:latin typeface="Lato"/>
                <a:ea typeface="Lato"/>
                <a:cs typeface="Lato"/>
                <a:sym typeface="Lato"/>
              </a:defRPr>
            </a:lvl5pPr>
            <a:lvl6pPr indent="-342900" lvl="5" marL="27432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6pPr>
            <a:lvl7pPr indent="-342900" lvl="6" marL="32004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7pPr>
            <a:lvl8pPr indent="-342900" lvl="7" marL="36576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8pPr>
            <a:lvl9pPr indent="-342900" lvl="8" marL="4114800" rtl="0">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hyperlink" Target="http://tinkercademy.com"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www.htmldog.com/references/css/properti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www.dontfeartheinternet.com/06-specificity/"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codepen.io/yjsoon/pen/ixlLA"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codepen.io/yjsoon/pen/CBmyg" TargetMode="External"/><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codepen.io/dhprojects/pen/lICwJ" TargetMode="Externa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s://daneden.github.io/animate.css/" TargetMode="External"/><Relationship Id="rId4" Type="http://schemas.openxmlformats.org/officeDocument/2006/relationships/hyperlink" Target="https://github.com/daneden/animate.css" TargetMode="External"/><Relationship Id="rId5"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codepen.io/yjsoon/full/RWLmV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glitch.com"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5.gif"/><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hyperlink" Target="https://developer.mozilla.org/en-US/Learn/CSS/Basic_text_styling_in_CSS" TargetMode="External"/><Relationship Id="rId4" Type="http://schemas.openxmlformats.org/officeDocument/2006/relationships/hyperlink" Target="https://developer.mozilla.org/en-US/docs/Web/Guide/CSS/Getting_started/Color" TargetMode="External"/><Relationship Id="rId5" Type="http://schemas.openxmlformats.org/officeDocument/2006/relationships/image" Target="../media/image8.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hyperlink" Target="http://www.dontfeartheinternet.com/05-from-scratch/"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csszengarden.com" TargetMode="External"/><Relationship Id="rId4" Type="http://schemas.openxmlformats.org/officeDocument/2006/relationships/image" Target="../media/image1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nvSpPr>
        <p:spPr>
          <a:xfrm>
            <a:off x="2005200" y="6346800"/>
            <a:ext cx="51336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latin typeface="Lato"/>
                <a:ea typeface="Lato"/>
                <a:cs typeface="Lato"/>
                <a:sym typeface="Lato"/>
                <a:hlinkClick r:id="rId3"/>
              </a:rPr>
              <a:t>tinkercademy.com</a:t>
            </a:r>
            <a:r>
              <a:rPr lang="en-GB">
                <a:latin typeface="Lato"/>
                <a:ea typeface="Lato"/>
                <a:cs typeface="Lato"/>
                <a:sym typeface="Lato"/>
              </a:rPr>
              <a:t> </a:t>
            </a:r>
            <a:endParaRPr>
              <a:latin typeface="Lato"/>
              <a:ea typeface="Lato"/>
              <a:cs typeface="Lato"/>
              <a:sym typeface="Lato"/>
            </a:endParaRPr>
          </a:p>
        </p:txBody>
      </p:sp>
      <p:pic>
        <p:nvPicPr>
          <p:cNvPr id="141" name="Shape 141"/>
          <p:cNvPicPr preferRelativeResize="0"/>
          <p:nvPr/>
        </p:nvPicPr>
        <p:blipFill>
          <a:blip r:embed="rId4">
            <a:alphaModFix/>
          </a:blip>
          <a:stretch>
            <a:fillRect/>
          </a:stretch>
        </p:blipFill>
        <p:spPr>
          <a:xfrm>
            <a:off x="1626225" y="5674675"/>
            <a:ext cx="5722449" cy="747150"/>
          </a:xfrm>
          <a:prstGeom prst="rect">
            <a:avLst/>
          </a:prstGeom>
          <a:noFill/>
          <a:ln>
            <a:noFill/>
          </a:ln>
        </p:spPr>
      </p:pic>
      <p:sp>
        <p:nvSpPr>
          <p:cNvPr id="142" name="Shape 142"/>
          <p:cNvSpPr txBox="1"/>
          <p:nvPr/>
        </p:nvSpPr>
        <p:spPr>
          <a:xfrm>
            <a:off x="267500" y="175125"/>
            <a:ext cx="8439900" cy="173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GB" sz="4600">
                <a:solidFill>
                  <a:schemeClr val="lt1"/>
                </a:solidFill>
                <a:latin typeface="Dosis"/>
                <a:ea typeface="Dosis"/>
                <a:cs typeface="Dosis"/>
                <a:sym typeface="Dosis"/>
              </a:rPr>
              <a:t>CEP Web Dev 2</a:t>
            </a:r>
            <a:endParaRPr b="1" sz="4600">
              <a:solidFill>
                <a:srgbClr val="FFFFFF"/>
              </a:solidFill>
              <a:latin typeface="Dosis"/>
              <a:ea typeface="Dosis"/>
              <a:cs typeface="Dosis"/>
              <a:sym typeface="Dosis"/>
            </a:endParaRPr>
          </a:p>
          <a:p>
            <a:pPr indent="0" lvl="0" marL="0" rtl="0" algn="ctr">
              <a:spcBef>
                <a:spcPts val="0"/>
              </a:spcBef>
              <a:spcAft>
                <a:spcPts val="0"/>
              </a:spcAft>
              <a:buNone/>
            </a:pPr>
            <a:r>
              <a:rPr lang="en-GB" sz="4600">
                <a:solidFill>
                  <a:srgbClr val="FFFFFF"/>
                </a:solidFill>
                <a:latin typeface="Dosis"/>
                <a:ea typeface="Dosis"/>
                <a:cs typeface="Dosis"/>
                <a:sym typeface="Dosis"/>
              </a:rPr>
              <a:t>Introduction to CSS</a:t>
            </a:r>
            <a:endParaRPr sz="4600">
              <a:solidFill>
                <a:srgbClr val="FFFFFF"/>
              </a:solidFill>
              <a:latin typeface="Dosis"/>
              <a:ea typeface="Dosis"/>
              <a:cs typeface="Dosis"/>
              <a:sym typeface="Dosis"/>
            </a:endParaRPr>
          </a:p>
        </p:txBody>
      </p:sp>
      <p:pic>
        <p:nvPicPr>
          <p:cNvPr id="143" name="Shape 143"/>
          <p:cNvPicPr preferRelativeResize="0"/>
          <p:nvPr/>
        </p:nvPicPr>
        <p:blipFill>
          <a:blip r:embed="rId5">
            <a:alphaModFix/>
          </a:blip>
          <a:stretch>
            <a:fillRect/>
          </a:stretch>
        </p:blipFill>
        <p:spPr>
          <a:xfrm>
            <a:off x="1714500" y="1908525"/>
            <a:ext cx="5715000" cy="335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CSS in CodePen</a:t>
            </a:r>
            <a:endParaRPr/>
          </a:p>
        </p:txBody>
      </p:sp>
      <p:pic>
        <p:nvPicPr>
          <p:cNvPr id="205" name="Shape 205"/>
          <p:cNvPicPr preferRelativeResize="0"/>
          <p:nvPr/>
        </p:nvPicPr>
        <p:blipFill>
          <a:blip r:embed="rId3">
            <a:alphaModFix/>
          </a:blip>
          <a:stretch>
            <a:fillRect/>
          </a:stretch>
        </p:blipFill>
        <p:spPr>
          <a:xfrm>
            <a:off x="909050" y="1730950"/>
            <a:ext cx="7325900" cy="4719549"/>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CSS in CodePen</a:t>
            </a:r>
            <a:endParaRPr/>
          </a:p>
        </p:txBody>
      </p:sp>
      <p:pic>
        <p:nvPicPr>
          <p:cNvPr id="211" name="Shape 211"/>
          <p:cNvPicPr preferRelativeResize="0"/>
          <p:nvPr/>
        </p:nvPicPr>
        <p:blipFill>
          <a:blip r:embed="rId3">
            <a:alphaModFix/>
          </a:blip>
          <a:stretch>
            <a:fillRect/>
          </a:stretch>
        </p:blipFill>
        <p:spPr>
          <a:xfrm>
            <a:off x="865300" y="1715200"/>
            <a:ext cx="7413402" cy="47769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How to write CSS</a:t>
            </a:r>
            <a:endParaRPr/>
          </a:p>
        </p:txBody>
      </p:sp>
      <p:sp>
        <p:nvSpPr>
          <p:cNvPr id="217" name="Shape 217"/>
          <p:cNvSpPr txBox="1"/>
          <p:nvPr>
            <p:ph idx="1" type="body"/>
          </p:nvPr>
        </p:nvSpPr>
        <p:spPr>
          <a:xfrm>
            <a:off x="3520350" y="1600200"/>
            <a:ext cx="49728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The </a:t>
            </a:r>
            <a:r>
              <a:rPr i="1" lang="en-GB">
                <a:solidFill>
                  <a:srgbClr val="CC0000"/>
                </a:solidFill>
              </a:rPr>
              <a:t>selector</a:t>
            </a:r>
            <a:r>
              <a:rPr lang="en-GB"/>
              <a:t> is to let you </a:t>
            </a:r>
            <a:r>
              <a:rPr i="1" lang="en-GB"/>
              <a:t>select </a:t>
            </a:r>
            <a:r>
              <a:rPr lang="en-GB"/>
              <a:t>what you want to apply this style to.</a:t>
            </a:r>
            <a:endParaRPr/>
          </a:p>
          <a:p>
            <a:pPr indent="-381000" lvl="0" marL="457200" rtl="0">
              <a:spcBef>
                <a:spcPts val="0"/>
              </a:spcBef>
              <a:spcAft>
                <a:spcPts val="0"/>
              </a:spcAft>
              <a:buSzPts val="2400"/>
              <a:buChar char="●"/>
            </a:pPr>
            <a:r>
              <a:rPr lang="en-GB"/>
              <a:t>In the last example, we selected all </a:t>
            </a:r>
            <a:r>
              <a:rPr b="1" lang="en-GB"/>
              <a:t>h1</a:t>
            </a:r>
            <a:r>
              <a:rPr lang="en-GB"/>
              <a:t> tags, </a:t>
            </a:r>
            <a:r>
              <a:rPr b="1" lang="en-GB"/>
              <a:t>h2</a:t>
            </a:r>
            <a:r>
              <a:rPr lang="en-GB"/>
              <a:t> tags, and </a:t>
            </a:r>
            <a:r>
              <a:rPr b="1" lang="en-GB"/>
              <a:t>li</a:t>
            </a:r>
            <a:r>
              <a:rPr lang="en-GB"/>
              <a:t> tags.</a:t>
            </a:r>
            <a:endParaRPr/>
          </a:p>
          <a:p>
            <a:pPr indent="-381000" lvl="0" marL="457200" rtl="0">
              <a:spcBef>
                <a:spcPts val="0"/>
              </a:spcBef>
              <a:spcAft>
                <a:spcPts val="0"/>
              </a:spcAft>
              <a:buSzPts val="2400"/>
              <a:buChar char="●"/>
            </a:pPr>
            <a:r>
              <a:rPr lang="en-GB"/>
              <a:t>There are various </a:t>
            </a:r>
            <a:r>
              <a:rPr lang="en-GB">
                <a:solidFill>
                  <a:srgbClr val="38761D"/>
                </a:solidFill>
              </a:rPr>
              <a:t>properties</a:t>
            </a:r>
            <a:r>
              <a:rPr lang="en-GB"/>
              <a:t> you can look up, and certain </a:t>
            </a:r>
            <a:r>
              <a:rPr lang="en-GB">
                <a:solidFill>
                  <a:srgbClr val="3C78D8"/>
                </a:solidFill>
              </a:rPr>
              <a:t>values</a:t>
            </a:r>
            <a:r>
              <a:rPr lang="en-GB"/>
              <a:t> they can take. See </a:t>
            </a:r>
            <a:r>
              <a:rPr lang="en-GB" u="sng">
                <a:solidFill>
                  <a:schemeClr val="hlink"/>
                </a:solidFill>
                <a:hlinkClick r:id="rId3"/>
              </a:rPr>
              <a:t>http://www.htmldog.com/references/css/properties/</a:t>
            </a:r>
            <a:r>
              <a:rPr lang="en-GB"/>
              <a:t> for a list!</a:t>
            </a:r>
            <a:endParaRPr/>
          </a:p>
        </p:txBody>
      </p:sp>
      <p:sp>
        <p:nvSpPr>
          <p:cNvPr id="218" name="Shape 218"/>
          <p:cNvSpPr txBox="1"/>
          <p:nvPr>
            <p:ph idx="1" type="body"/>
          </p:nvPr>
        </p:nvSpPr>
        <p:spPr>
          <a:xfrm>
            <a:off x="457200" y="1600200"/>
            <a:ext cx="40701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b="1" lang="en-GB">
                <a:solidFill>
                  <a:srgbClr val="CC0000"/>
                </a:solidFill>
              </a:rPr>
              <a:t>selector</a:t>
            </a:r>
            <a:r>
              <a:rPr b="1" lang="en-GB"/>
              <a:t> {</a:t>
            </a:r>
            <a:endParaRPr b="1"/>
          </a:p>
          <a:p>
            <a:pPr indent="0" lvl="0" marL="0" rtl="0">
              <a:spcBef>
                <a:spcPts val="600"/>
              </a:spcBef>
              <a:spcAft>
                <a:spcPts val="0"/>
              </a:spcAft>
              <a:buNone/>
            </a:pPr>
            <a:r>
              <a:rPr b="1" lang="en-GB"/>
              <a:t>	</a:t>
            </a:r>
            <a:r>
              <a:rPr b="1" lang="en-GB">
                <a:solidFill>
                  <a:srgbClr val="38761D"/>
                </a:solidFill>
              </a:rPr>
              <a:t>property</a:t>
            </a:r>
            <a:r>
              <a:rPr b="1" lang="en-GB"/>
              <a:t>: </a:t>
            </a:r>
            <a:r>
              <a:rPr b="1" lang="en-GB">
                <a:solidFill>
                  <a:srgbClr val="3C78D8"/>
                </a:solidFill>
              </a:rPr>
              <a:t>value</a:t>
            </a:r>
            <a:r>
              <a:rPr b="1" lang="en-GB"/>
              <a:t>;</a:t>
            </a:r>
            <a:endParaRPr b="1"/>
          </a:p>
          <a:p>
            <a:pPr indent="0" lvl="0" marL="0" rtl="0">
              <a:spcBef>
                <a:spcPts val="600"/>
              </a:spcBef>
              <a:spcAft>
                <a:spcPts val="0"/>
              </a:spcAft>
              <a:buClr>
                <a:schemeClr val="dk1"/>
              </a:buClr>
              <a:buSzPts val="1100"/>
              <a:buFont typeface="Arial"/>
              <a:buNone/>
            </a:pPr>
            <a:r>
              <a:rPr b="1" lang="en-GB"/>
              <a:t>	</a:t>
            </a:r>
            <a:r>
              <a:rPr b="1" lang="en-GB">
                <a:solidFill>
                  <a:srgbClr val="38761D"/>
                </a:solidFill>
              </a:rPr>
              <a:t>property</a:t>
            </a:r>
            <a:r>
              <a:rPr b="1" lang="en-GB"/>
              <a:t>: </a:t>
            </a:r>
            <a:r>
              <a:rPr b="1" lang="en-GB">
                <a:solidFill>
                  <a:srgbClr val="3C78D8"/>
                </a:solidFill>
              </a:rPr>
              <a:t>value</a:t>
            </a:r>
            <a:r>
              <a:rPr b="1" lang="en-GB"/>
              <a:t>;</a:t>
            </a:r>
            <a:endParaRPr b="1"/>
          </a:p>
          <a:p>
            <a:pPr indent="0" lvl="0" marL="0" rtl="0">
              <a:spcBef>
                <a:spcPts val="600"/>
              </a:spcBef>
              <a:spcAft>
                <a:spcPts val="0"/>
              </a:spcAft>
              <a:buNone/>
            </a:pPr>
            <a:r>
              <a:rPr b="1" lang="en-GB"/>
              <a:t>}</a:t>
            </a:r>
            <a:endParaRPr b="1"/>
          </a:p>
          <a:p>
            <a:pPr indent="0" lvl="0" marL="0" rtl="0">
              <a:spcBef>
                <a:spcPts val="600"/>
              </a:spcBef>
              <a:spcAft>
                <a:spcPts val="0"/>
              </a:spcAft>
              <a:buNone/>
            </a:pPr>
            <a:r>
              <a:t/>
            </a:r>
            <a:endParaRPr b="1"/>
          </a:p>
          <a:p>
            <a:pPr indent="0" lvl="0" marL="0" rtl="0">
              <a:spcBef>
                <a:spcPts val="600"/>
              </a:spcBef>
              <a:spcAft>
                <a:spcPts val="0"/>
              </a:spcAft>
              <a:buNone/>
            </a:pPr>
            <a:r>
              <a:rPr b="1" lang="en-GB">
                <a:solidFill>
                  <a:srgbClr val="CC0000"/>
                </a:solidFill>
              </a:rPr>
              <a:t>h1</a:t>
            </a:r>
            <a:r>
              <a:rPr b="1" lang="en-GB"/>
              <a:t> {</a:t>
            </a:r>
            <a:endParaRPr b="1"/>
          </a:p>
          <a:p>
            <a:pPr indent="0" lvl="0" marL="0" rtl="0">
              <a:spcBef>
                <a:spcPts val="600"/>
              </a:spcBef>
              <a:spcAft>
                <a:spcPts val="0"/>
              </a:spcAft>
              <a:buNone/>
            </a:pPr>
            <a:r>
              <a:rPr b="1" lang="en-GB"/>
              <a:t>	</a:t>
            </a:r>
            <a:r>
              <a:rPr b="1" lang="en-GB">
                <a:solidFill>
                  <a:srgbClr val="38761D"/>
                </a:solidFill>
              </a:rPr>
              <a:t>color</a:t>
            </a:r>
            <a:r>
              <a:rPr b="1" lang="en-GB"/>
              <a:t>: </a:t>
            </a:r>
            <a:r>
              <a:rPr b="1" lang="en-GB">
                <a:solidFill>
                  <a:srgbClr val="3C78D8"/>
                </a:solidFill>
              </a:rPr>
              <a:t>red</a:t>
            </a:r>
            <a:r>
              <a:rPr b="1" lang="en-GB"/>
              <a:t>;</a:t>
            </a:r>
            <a:endParaRPr b="1"/>
          </a:p>
          <a:p>
            <a:pPr indent="0" lvl="0" marL="0" rtl="0">
              <a:spcBef>
                <a:spcPts val="600"/>
              </a:spcBef>
              <a:spcAft>
                <a:spcPts val="0"/>
              </a:spcAft>
              <a:buNone/>
            </a:pPr>
            <a:r>
              <a:rPr b="1" lang="en-GB"/>
              <a:t>	</a:t>
            </a:r>
            <a:r>
              <a:rPr b="1" lang="en-GB">
                <a:solidFill>
                  <a:srgbClr val="38761D"/>
                </a:solidFill>
              </a:rPr>
              <a:t>font-size</a:t>
            </a:r>
            <a:r>
              <a:rPr b="1" lang="en-GB"/>
              <a:t>: </a:t>
            </a:r>
            <a:r>
              <a:rPr b="1" lang="en-GB">
                <a:solidFill>
                  <a:srgbClr val="3C78D8"/>
                </a:solidFill>
              </a:rPr>
              <a:t>22px</a:t>
            </a:r>
            <a:r>
              <a:rPr b="1" lang="en-GB"/>
              <a:t>;</a:t>
            </a:r>
            <a:endParaRPr b="1"/>
          </a:p>
          <a:p>
            <a:pPr indent="0" lvl="0" marL="0" rtl="0">
              <a:spcBef>
                <a:spcPts val="600"/>
              </a:spcBef>
              <a:spcAft>
                <a:spcPts val="0"/>
              </a:spcAft>
              <a:buNone/>
            </a:pPr>
            <a:r>
              <a:rPr b="1" lang="en-GB"/>
              <a:t>}</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Selecting with IDs and Classes</a:t>
            </a:r>
            <a:endParaRPr/>
          </a:p>
        </p:txBody>
      </p:sp>
      <p:sp>
        <p:nvSpPr>
          <p:cNvPr id="224" name="Shape 2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What if you don’t want to select </a:t>
            </a:r>
            <a:r>
              <a:rPr i="1" lang="en-GB"/>
              <a:t>all</a:t>
            </a:r>
            <a:r>
              <a:rPr lang="en-GB"/>
              <a:t> instances of your h1s, but just (say) one or two? </a:t>
            </a:r>
            <a:endParaRPr/>
          </a:p>
          <a:p>
            <a:pPr indent="-381000" lvl="0" marL="457200" rtl="0">
              <a:spcBef>
                <a:spcPts val="0"/>
              </a:spcBef>
              <a:spcAft>
                <a:spcPts val="0"/>
              </a:spcAft>
              <a:buSzPts val="2400"/>
              <a:buChar char="●"/>
            </a:pPr>
            <a:r>
              <a:rPr lang="en-GB"/>
              <a:t>You can use a </a:t>
            </a:r>
            <a:r>
              <a:rPr i="1" lang="en-GB"/>
              <a:t>class</a:t>
            </a:r>
            <a:r>
              <a:rPr lang="en-GB"/>
              <a:t> or </a:t>
            </a:r>
            <a:r>
              <a:rPr i="1" lang="en-GB"/>
              <a:t>id attribute</a:t>
            </a:r>
            <a:r>
              <a:rPr lang="en-GB"/>
              <a:t>, and style that:</a:t>
            </a:r>
            <a:endParaRPr/>
          </a:p>
        </p:txBody>
      </p:sp>
      <p:pic>
        <p:nvPicPr>
          <p:cNvPr id="225" name="Shape 225"/>
          <p:cNvPicPr preferRelativeResize="0"/>
          <p:nvPr/>
        </p:nvPicPr>
        <p:blipFill>
          <a:blip r:embed="rId3">
            <a:alphaModFix/>
          </a:blip>
          <a:stretch>
            <a:fillRect/>
          </a:stretch>
        </p:blipFill>
        <p:spPr>
          <a:xfrm>
            <a:off x="1274475" y="3161550"/>
            <a:ext cx="6595049" cy="396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Grouping things</a:t>
            </a:r>
            <a:endParaRPr/>
          </a:p>
        </p:txBody>
      </p:sp>
      <p:sp>
        <p:nvSpPr>
          <p:cNvPr id="231" name="Shape 2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GB"/>
              <a:t>What if you want to group some things together, say a </a:t>
            </a:r>
            <a:r>
              <a:rPr b="1" lang="en-GB"/>
              <a:t>h1</a:t>
            </a:r>
            <a:r>
              <a:rPr lang="en-GB"/>
              <a:t> and then a </a:t>
            </a:r>
            <a:r>
              <a:rPr b="1" lang="en-GB"/>
              <a:t>ul</a:t>
            </a:r>
            <a:r>
              <a:rPr lang="en-GB"/>
              <a:t>?</a:t>
            </a:r>
            <a:endParaRPr/>
          </a:p>
          <a:p>
            <a:pPr indent="-355600" lvl="1" marL="914400" rtl="0">
              <a:spcBef>
                <a:spcPts val="0"/>
              </a:spcBef>
              <a:spcAft>
                <a:spcPts val="0"/>
              </a:spcAft>
              <a:buSzPts val="2000"/>
              <a:buChar char="○"/>
            </a:pPr>
            <a:r>
              <a:rPr lang="en-GB"/>
              <a:t>You can surround them in a </a:t>
            </a:r>
            <a:r>
              <a:rPr b="1" lang="en-GB"/>
              <a:t>div</a:t>
            </a:r>
            <a:r>
              <a:rPr lang="en-GB"/>
              <a:t> — that’s a “division”, an invisible box (that you can make visible!)</a:t>
            </a:r>
            <a:endParaRPr/>
          </a:p>
          <a:p>
            <a:pPr indent="-381000" lvl="0" marL="457200" rtl="0">
              <a:spcBef>
                <a:spcPts val="0"/>
              </a:spcBef>
              <a:spcAft>
                <a:spcPts val="0"/>
              </a:spcAft>
              <a:buSzPts val="2400"/>
              <a:buChar char="●"/>
            </a:pPr>
            <a:r>
              <a:rPr lang="en-GB"/>
              <a:t>What if you want to style some text within your paragraph? </a:t>
            </a:r>
            <a:endParaRPr/>
          </a:p>
          <a:p>
            <a:pPr indent="-355600" lvl="1" marL="914400" rtl="0">
              <a:spcBef>
                <a:spcPts val="0"/>
              </a:spcBef>
              <a:spcAft>
                <a:spcPts val="0"/>
              </a:spcAft>
              <a:buSzPts val="2000"/>
              <a:buChar char="○"/>
            </a:pPr>
            <a:r>
              <a:rPr lang="en-GB"/>
              <a:t>You can surround that text in a </a:t>
            </a:r>
            <a:r>
              <a:rPr b="1" lang="en-GB"/>
              <a:t>span</a:t>
            </a:r>
            <a:r>
              <a:rPr lang="en-GB"/>
              <a:t>, then give that span a class, which you can style with CSS</a:t>
            </a:r>
            <a:endParaRPr/>
          </a:p>
          <a:p>
            <a:pPr indent="-381000" lvl="0" marL="457200" rtl="0">
              <a:spcBef>
                <a:spcPts val="0"/>
              </a:spcBef>
              <a:spcAft>
                <a:spcPts val="0"/>
              </a:spcAft>
              <a:buSzPts val="2400"/>
              <a:buChar char="●"/>
            </a:pPr>
            <a:r>
              <a:rPr b="1" lang="en-GB"/>
              <a:t>&lt;div&gt;</a:t>
            </a:r>
            <a:r>
              <a:rPr lang="en-GB"/>
              <a:t>s are boxes, </a:t>
            </a:r>
            <a:r>
              <a:rPr b="1" lang="en-GB"/>
              <a:t>&lt;span&gt;</a:t>
            </a:r>
            <a:r>
              <a:rPr lang="en-GB"/>
              <a:t>s are inline elements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Video: IDs and Classes</a:t>
            </a:r>
            <a:endParaRPr/>
          </a:p>
        </p:txBody>
      </p:sp>
      <p:pic>
        <p:nvPicPr>
          <p:cNvPr id="237" name="Shape 237">
            <a:hlinkClick r:id="rId3"/>
          </p:cNvPr>
          <p:cNvPicPr preferRelativeResize="0"/>
          <p:nvPr/>
        </p:nvPicPr>
        <p:blipFill>
          <a:blip r:embed="rId4">
            <a:alphaModFix/>
          </a:blip>
          <a:stretch>
            <a:fillRect/>
          </a:stretch>
        </p:blipFill>
        <p:spPr>
          <a:xfrm>
            <a:off x="376525" y="1882700"/>
            <a:ext cx="8390950" cy="4683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The Box Model</a:t>
            </a:r>
            <a:endParaRPr/>
          </a:p>
        </p:txBody>
      </p:sp>
      <p:sp>
        <p:nvSpPr>
          <p:cNvPr id="243" name="Shape 2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GB">
                <a:solidFill>
                  <a:srgbClr val="E69138"/>
                </a:solidFill>
              </a:rPr>
              <a:t>margin: 10px</a:t>
            </a:r>
            <a:endParaRPr>
              <a:solidFill>
                <a:srgbClr val="E69138"/>
              </a:solidFill>
            </a:endParaRPr>
          </a:p>
          <a:p>
            <a:pPr indent="0" lvl="0" marL="0" rtl="0" algn="ctr">
              <a:spcBef>
                <a:spcPts val="600"/>
              </a:spcBef>
              <a:spcAft>
                <a:spcPts val="0"/>
              </a:spcAft>
              <a:buClr>
                <a:schemeClr val="dk1"/>
              </a:buClr>
              <a:buSzPts val="1100"/>
              <a:buFont typeface="Arial"/>
              <a:buNone/>
            </a:pPr>
            <a:r>
              <a:rPr lang="en-GB">
                <a:solidFill>
                  <a:srgbClr val="F6B26B"/>
                </a:solidFill>
              </a:rPr>
              <a:t>border: 10px solid orange</a:t>
            </a:r>
            <a:endParaRPr>
              <a:solidFill>
                <a:srgbClr val="F6B26B"/>
              </a:solidFill>
            </a:endParaRPr>
          </a:p>
          <a:p>
            <a:pPr indent="0" lvl="0" marL="0" rtl="0" algn="ctr">
              <a:spcBef>
                <a:spcPts val="600"/>
              </a:spcBef>
              <a:spcAft>
                <a:spcPts val="0"/>
              </a:spcAft>
              <a:buClr>
                <a:schemeClr val="dk1"/>
              </a:buClr>
              <a:buSzPts val="1100"/>
              <a:buFont typeface="Arial"/>
              <a:buNone/>
            </a:pPr>
            <a:r>
              <a:rPr lang="en-GB">
                <a:solidFill>
                  <a:srgbClr val="FFE599"/>
                </a:solidFill>
              </a:rPr>
              <a:t>padding: 10px</a:t>
            </a:r>
            <a:endParaRPr>
              <a:solidFill>
                <a:srgbClr val="FFE599"/>
              </a:solidFill>
            </a:endParaRPr>
          </a:p>
          <a:p>
            <a:pPr indent="0" lvl="0" marL="0" rtl="0" algn="ctr">
              <a:spcBef>
                <a:spcPts val="600"/>
              </a:spcBef>
              <a:spcAft>
                <a:spcPts val="0"/>
              </a:spcAft>
              <a:buClr>
                <a:schemeClr val="dk1"/>
              </a:buClr>
              <a:buSzPts val="1100"/>
              <a:buFont typeface="Arial"/>
              <a:buNone/>
            </a:pPr>
            <a:r>
              <a:rPr lang="en-GB"/>
              <a:t>Demo: </a:t>
            </a:r>
            <a:r>
              <a:rPr lang="en-GB" u="sng">
                <a:solidFill>
                  <a:schemeClr val="hlink"/>
                </a:solidFill>
                <a:hlinkClick r:id="rId3"/>
              </a:rPr>
              <a:t>http://codepen.io/yjsoon/pen/ixlLA</a:t>
            </a:r>
            <a:endParaRPr/>
          </a:p>
          <a:p>
            <a:pPr indent="0" lvl="0" marL="0" rtl="0" algn="ctr">
              <a:spcBef>
                <a:spcPts val="600"/>
              </a:spcBef>
              <a:spcAft>
                <a:spcPts val="0"/>
              </a:spcAft>
              <a:buNone/>
            </a:pPr>
            <a:r>
              <a:t/>
            </a:r>
            <a:endParaRPr/>
          </a:p>
        </p:txBody>
      </p:sp>
      <p:pic>
        <p:nvPicPr>
          <p:cNvPr id="244" name="Shape 244"/>
          <p:cNvPicPr preferRelativeResize="0"/>
          <p:nvPr/>
        </p:nvPicPr>
        <p:blipFill>
          <a:blip r:embed="rId4">
            <a:alphaModFix/>
          </a:blip>
          <a:stretch>
            <a:fillRect/>
          </a:stretch>
        </p:blipFill>
        <p:spPr>
          <a:xfrm>
            <a:off x="457188" y="3970800"/>
            <a:ext cx="8353425" cy="24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Arranging Things</a:t>
            </a:r>
            <a:endParaRPr/>
          </a:p>
        </p:txBody>
      </p:sp>
      <p:sp>
        <p:nvSpPr>
          <p:cNvPr id="250" name="Shape 2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GB"/>
              <a:t>float: </a:t>
            </a:r>
            <a:r>
              <a:rPr lang="en-GB">
                <a:solidFill>
                  <a:srgbClr val="F1C232"/>
                </a:solidFill>
              </a:rPr>
              <a:t>left</a:t>
            </a:r>
            <a:r>
              <a:rPr lang="en-GB"/>
              <a:t> / </a:t>
            </a:r>
            <a:r>
              <a:rPr lang="en-GB">
                <a:solidFill>
                  <a:srgbClr val="E06666"/>
                </a:solidFill>
              </a:rPr>
              <a:t>right</a:t>
            </a:r>
            <a:endParaRPr>
              <a:solidFill>
                <a:srgbClr val="E06666"/>
              </a:solidFill>
            </a:endParaRPr>
          </a:p>
          <a:p>
            <a:pPr indent="0" lvl="0" marL="0" rtl="0" algn="ctr">
              <a:spcBef>
                <a:spcPts val="600"/>
              </a:spcBef>
              <a:spcAft>
                <a:spcPts val="0"/>
              </a:spcAft>
              <a:buClr>
                <a:schemeClr val="dk1"/>
              </a:buClr>
              <a:buSzPts val="1100"/>
              <a:buFont typeface="Arial"/>
              <a:buNone/>
            </a:pPr>
            <a:r>
              <a:rPr lang="en-GB"/>
              <a:t>clear: left / right / </a:t>
            </a:r>
            <a:r>
              <a:rPr lang="en-GB">
                <a:solidFill>
                  <a:srgbClr val="6D9EEB"/>
                </a:solidFill>
              </a:rPr>
              <a:t>both</a:t>
            </a:r>
            <a:endParaRPr>
              <a:solidFill>
                <a:srgbClr val="6D9EEB"/>
              </a:solidFill>
            </a:endParaRPr>
          </a:p>
          <a:p>
            <a:pPr indent="0" lvl="0" marL="0" rtl="0" algn="ctr">
              <a:spcBef>
                <a:spcPts val="600"/>
              </a:spcBef>
              <a:spcAft>
                <a:spcPts val="0"/>
              </a:spcAft>
              <a:buClr>
                <a:schemeClr val="dk1"/>
              </a:buClr>
              <a:buSzPts val="1100"/>
              <a:buFont typeface="Arial"/>
              <a:buNone/>
            </a:pPr>
            <a:r>
              <a:rPr lang="en-GB"/>
              <a:t>position: static / </a:t>
            </a:r>
            <a:r>
              <a:rPr lang="en-GB">
                <a:solidFill>
                  <a:srgbClr val="F9CB9C"/>
                </a:solidFill>
              </a:rPr>
              <a:t>absolute</a:t>
            </a:r>
            <a:r>
              <a:rPr lang="en-GB"/>
              <a:t> / relative / fixed</a:t>
            </a:r>
            <a:endParaRPr/>
          </a:p>
          <a:p>
            <a:pPr indent="0" lvl="0" marL="0" rtl="0" algn="ctr">
              <a:spcBef>
                <a:spcPts val="600"/>
              </a:spcBef>
              <a:spcAft>
                <a:spcPts val="0"/>
              </a:spcAft>
              <a:buClr>
                <a:schemeClr val="dk1"/>
              </a:buClr>
              <a:buSzPts val="1100"/>
              <a:buFont typeface="Arial"/>
              <a:buNone/>
            </a:pPr>
            <a:r>
              <a:rPr lang="en-GB"/>
              <a:t>Demo: </a:t>
            </a:r>
            <a:r>
              <a:rPr lang="en-GB" u="sng">
                <a:solidFill>
                  <a:schemeClr val="hlink"/>
                </a:solidFill>
                <a:hlinkClick r:id="rId3"/>
              </a:rPr>
              <a:t>http://codepen.io/yjsoon/pen/CBmyg</a:t>
            </a:r>
            <a:r>
              <a:rPr lang="en-GB"/>
              <a:t> </a:t>
            </a:r>
            <a:endParaRPr/>
          </a:p>
          <a:p>
            <a:pPr indent="0" lvl="0" marL="0" rtl="0" algn="ctr">
              <a:spcBef>
                <a:spcPts val="600"/>
              </a:spcBef>
              <a:spcAft>
                <a:spcPts val="0"/>
              </a:spcAft>
              <a:buNone/>
            </a:pPr>
            <a:r>
              <a:t/>
            </a:r>
            <a:endParaRPr/>
          </a:p>
        </p:txBody>
      </p:sp>
      <p:pic>
        <p:nvPicPr>
          <p:cNvPr id="251" name="Shape 251"/>
          <p:cNvPicPr preferRelativeResize="0"/>
          <p:nvPr/>
        </p:nvPicPr>
        <p:blipFill>
          <a:blip r:embed="rId4">
            <a:alphaModFix/>
          </a:blip>
          <a:stretch>
            <a:fillRect/>
          </a:stretch>
        </p:blipFill>
        <p:spPr>
          <a:xfrm>
            <a:off x="1359925" y="3909263"/>
            <a:ext cx="3733800" cy="1971675"/>
          </a:xfrm>
          <a:prstGeom prst="rect">
            <a:avLst/>
          </a:prstGeom>
          <a:noFill/>
          <a:ln>
            <a:noFill/>
          </a:ln>
        </p:spPr>
      </p:pic>
      <p:pic>
        <p:nvPicPr>
          <p:cNvPr id="252" name="Shape 252"/>
          <p:cNvPicPr preferRelativeResize="0"/>
          <p:nvPr/>
        </p:nvPicPr>
        <p:blipFill>
          <a:blip r:embed="rId5">
            <a:alphaModFix/>
          </a:blip>
          <a:stretch>
            <a:fillRect/>
          </a:stretch>
        </p:blipFill>
        <p:spPr>
          <a:xfrm>
            <a:off x="5265350" y="3909263"/>
            <a:ext cx="2305050" cy="1971675"/>
          </a:xfrm>
          <a:prstGeom prst="rect">
            <a:avLst/>
          </a:prstGeom>
          <a:noFill/>
          <a:ln>
            <a:noFill/>
          </a:ln>
        </p:spPr>
      </p:pic>
      <p:pic>
        <p:nvPicPr>
          <p:cNvPr id="253" name="Shape 253"/>
          <p:cNvPicPr preferRelativeResize="0"/>
          <p:nvPr/>
        </p:nvPicPr>
        <p:blipFill>
          <a:blip r:embed="rId6">
            <a:alphaModFix/>
          </a:blip>
          <a:stretch>
            <a:fillRect/>
          </a:stretch>
        </p:blipFill>
        <p:spPr>
          <a:xfrm>
            <a:off x="1359925" y="6047250"/>
            <a:ext cx="6210475" cy="419100"/>
          </a:xfrm>
          <a:prstGeom prst="rect">
            <a:avLst/>
          </a:prstGeom>
          <a:noFill/>
          <a:ln>
            <a:noFill/>
          </a:ln>
        </p:spPr>
      </p:pic>
      <p:pic>
        <p:nvPicPr>
          <p:cNvPr id="254" name="Shape 254"/>
          <p:cNvPicPr preferRelativeResize="0"/>
          <p:nvPr/>
        </p:nvPicPr>
        <p:blipFill>
          <a:blip r:embed="rId7">
            <a:alphaModFix/>
          </a:blip>
          <a:stretch>
            <a:fillRect/>
          </a:stretch>
        </p:blipFill>
        <p:spPr>
          <a:xfrm>
            <a:off x="147550" y="114713"/>
            <a:ext cx="419100" cy="50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Link: Summary Demo</a:t>
            </a:r>
            <a:endParaRPr/>
          </a:p>
        </p:txBody>
      </p:sp>
      <p:pic>
        <p:nvPicPr>
          <p:cNvPr id="260" name="Shape 260">
            <a:hlinkClick r:id="rId3"/>
          </p:cNvPr>
          <p:cNvPicPr preferRelativeResize="0"/>
          <p:nvPr/>
        </p:nvPicPr>
        <p:blipFill>
          <a:blip r:embed="rId4">
            <a:alphaModFix/>
          </a:blip>
          <a:stretch>
            <a:fillRect/>
          </a:stretch>
        </p:blipFill>
        <p:spPr>
          <a:xfrm>
            <a:off x="0" y="1792601"/>
            <a:ext cx="9143998" cy="47500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Animate.css</a:t>
            </a:r>
            <a:endParaRPr/>
          </a:p>
        </p:txBody>
      </p:sp>
      <p:sp>
        <p:nvSpPr>
          <p:cNvPr id="266" name="Shape 266"/>
          <p:cNvSpPr txBox="1"/>
          <p:nvPr>
            <p:ph idx="1" type="body"/>
          </p:nvPr>
        </p:nvSpPr>
        <p:spPr>
          <a:xfrm>
            <a:off x="4905300" y="1600200"/>
            <a:ext cx="37815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How to use?</a:t>
            </a:r>
            <a:endParaRPr/>
          </a:p>
          <a:p>
            <a:pPr indent="-381000" lvl="0" marL="457200" rtl="0">
              <a:spcBef>
                <a:spcPts val="600"/>
              </a:spcBef>
              <a:spcAft>
                <a:spcPts val="0"/>
              </a:spcAft>
              <a:buSzPts val="2400"/>
              <a:buChar char="●"/>
            </a:pPr>
            <a:r>
              <a:rPr lang="en-GB"/>
              <a:t>Demo webpage: </a:t>
            </a:r>
            <a:r>
              <a:rPr lang="en-GB" u="sng">
                <a:solidFill>
                  <a:schemeClr val="hlink"/>
                </a:solidFill>
                <a:hlinkClick r:id="rId3"/>
              </a:rPr>
              <a:t>https://daneden.github.io/animate.css/</a:t>
            </a:r>
            <a:r>
              <a:rPr lang="en-GB"/>
              <a:t> </a:t>
            </a:r>
            <a:endParaRPr/>
          </a:p>
          <a:p>
            <a:pPr indent="-381000" lvl="0" marL="457200" rtl="0">
              <a:spcBef>
                <a:spcPts val="0"/>
              </a:spcBef>
              <a:spcAft>
                <a:spcPts val="0"/>
              </a:spcAft>
              <a:buSzPts val="2400"/>
              <a:buChar char="●"/>
            </a:pPr>
            <a:r>
              <a:rPr lang="en-GB"/>
              <a:t>Go to the GitHub page: </a:t>
            </a:r>
            <a:r>
              <a:rPr lang="en-GB" u="sng">
                <a:solidFill>
                  <a:schemeClr val="hlink"/>
                </a:solidFill>
                <a:hlinkClick r:id="rId4"/>
              </a:rPr>
              <a:t>https://github.com/daneden/animate.css</a:t>
            </a:r>
            <a:r>
              <a:rPr lang="en-GB"/>
              <a:t> </a:t>
            </a:r>
            <a:endParaRPr/>
          </a:p>
          <a:p>
            <a:pPr indent="-381000" lvl="0" marL="457200">
              <a:spcBef>
                <a:spcPts val="0"/>
              </a:spcBef>
              <a:spcAft>
                <a:spcPts val="0"/>
              </a:spcAft>
              <a:buSzPts val="2400"/>
              <a:buChar char="●"/>
            </a:pPr>
            <a:r>
              <a:rPr lang="en-GB"/>
              <a:t>Follow the instructions on “Basic Usage”</a:t>
            </a:r>
            <a:endParaRPr/>
          </a:p>
        </p:txBody>
      </p:sp>
      <p:pic>
        <p:nvPicPr>
          <p:cNvPr id="267" name="Shape 267"/>
          <p:cNvPicPr preferRelativeResize="0"/>
          <p:nvPr/>
        </p:nvPicPr>
        <p:blipFill rotWithShape="1">
          <a:blip r:embed="rId5">
            <a:alphaModFix/>
          </a:blip>
          <a:srcRect b="0" l="13186" r="13922" t="0"/>
          <a:stretch/>
        </p:blipFill>
        <p:spPr>
          <a:xfrm>
            <a:off x="457050" y="1971625"/>
            <a:ext cx="4251551" cy="4175201"/>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nSpc>
                <a:spcPct val="115000"/>
              </a:lnSpc>
              <a:spcBef>
                <a:spcPts val="600"/>
              </a:spcBef>
              <a:spcAft>
                <a:spcPts val="0"/>
              </a:spcAft>
              <a:buSzPts val="2400"/>
              <a:buChar char="●"/>
            </a:pPr>
            <a:r>
              <a:rPr lang="en-GB"/>
              <a:t>About you, about us, and what </a:t>
            </a:r>
            <a:r>
              <a:rPr i="1" lang="en-GB"/>
              <a:t>is</a:t>
            </a:r>
            <a:r>
              <a:rPr lang="en-GB"/>
              <a:t> the Internet?</a:t>
            </a:r>
            <a:endParaRPr/>
          </a:p>
          <a:p>
            <a:pPr indent="-381000" lvl="0" marL="457200" rtl="0">
              <a:lnSpc>
                <a:spcPct val="115000"/>
              </a:lnSpc>
              <a:spcBef>
                <a:spcPts val="0"/>
              </a:spcBef>
              <a:spcAft>
                <a:spcPts val="0"/>
              </a:spcAft>
              <a:buSzPts val="2400"/>
              <a:buChar char="●"/>
            </a:pPr>
            <a:r>
              <a:rPr lang="en-GB"/>
              <a:t>Inspecting the Web</a:t>
            </a:r>
            <a:endParaRPr/>
          </a:p>
          <a:p>
            <a:pPr indent="-381000" lvl="0" marL="457200" rtl="0">
              <a:lnSpc>
                <a:spcPct val="115000"/>
              </a:lnSpc>
              <a:spcBef>
                <a:spcPts val="0"/>
              </a:spcBef>
              <a:spcAft>
                <a:spcPts val="0"/>
              </a:spcAft>
              <a:buSzPts val="2400"/>
              <a:buChar char="●"/>
            </a:pPr>
            <a:r>
              <a:rPr lang="en-GB"/>
              <a:t>Making our own webpages with CodePen</a:t>
            </a:r>
            <a:endParaRPr/>
          </a:p>
          <a:p>
            <a:pPr indent="-381000" lvl="0" marL="457200" rtl="0">
              <a:lnSpc>
                <a:spcPct val="115000"/>
              </a:lnSpc>
              <a:spcBef>
                <a:spcPts val="0"/>
              </a:spcBef>
              <a:spcAft>
                <a:spcPts val="0"/>
              </a:spcAft>
              <a:buSzPts val="2400"/>
              <a:buChar char="●"/>
            </a:pPr>
            <a:r>
              <a:rPr lang="en-GB"/>
              <a:t>HTML</a:t>
            </a:r>
            <a:endParaRPr/>
          </a:p>
          <a:p>
            <a:pPr indent="-381000" lvl="0" marL="457200" rtl="0">
              <a:lnSpc>
                <a:spcPct val="115000"/>
              </a:lnSpc>
              <a:spcBef>
                <a:spcPts val="0"/>
              </a:spcBef>
              <a:spcAft>
                <a:spcPts val="0"/>
              </a:spcAft>
              <a:buSzPts val="2400"/>
              <a:buChar char="●"/>
            </a:pPr>
            <a:r>
              <a:rPr b="1" lang="en-GB"/>
              <a:t>CSS &amp; Animations</a:t>
            </a:r>
            <a:endParaRPr b="1"/>
          </a:p>
          <a:p>
            <a:pPr indent="-381000" lvl="0" marL="457200" rtl="0">
              <a:lnSpc>
                <a:spcPct val="115000"/>
              </a:lnSpc>
              <a:spcBef>
                <a:spcPts val="0"/>
              </a:spcBef>
              <a:spcAft>
                <a:spcPts val="0"/>
              </a:spcAft>
              <a:buSzPts val="2400"/>
              <a:buChar char="●"/>
            </a:pPr>
            <a:r>
              <a:rPr lang="en-GB"/>
              <a:t>Javascript</a:t>
            </a:r>
            <a:endParaRPr/>
          </a:p>
          <a:p>
            <a:pPr indent="-381000" lvl="0" marL="457200" rtl="0">
              <a:lnSpc>
                <a:spcPct val="115000"/>
              </a:lnSpc>
              <a:spcBef>
                <a:spcPts val="0"/>
              </a:spcBef>
              <a:spcAft>
                <a:spcPts val="0"/>
              </a:spcAft>
              <a:buSzPts val="2400"/>
              <a:buChar char="●"/>
            </a:pPr>
            <a:r>
              <a:rPr lang="en-GB"/>
              <a:t>jQuery</a:t>
            </a:r>
            <a:endParaRPr/>
          </a:p>
          <a:p>
            <a:pPr indent="-381000" lvl="0" marL="457200" rtl="0">
              <a:lnSpc>
                <a:spcPct val="115000"/>
              </a:lnSpc>
              <a:spcBef>
                <a:spcPts val="0"/>
              </a:spcBef>
              <a:spcAft>
                <a:spcPts val="0"/>
              </a:spcAft>
              <a:buSzPts val="2400"/>
              <a:buChar char="●"/>
            </a:pPr>
            <a:r>
              <a:rPr lang="en-GB"/>
              <a:t>Never Gonna Give You Up</a:t>
            </a:r>
            <a:br>
              <a:rPr lang="en-GB"/>
            </a:br>
            <a:r>
              <a:rPr lang="en-GB"/>
              <a:t>Generator</a:t>
            </a:r>
            <a:endParaRPr/>
          </a:p>
        </p:txBody>
      </p:sp>
      <p:sp>
        <p:nvSpPr>
          <p:cNvPr id="149" name="Shape 14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Schedule</a:t>
            </a:r>
            <a:endParaRPr/>
          </a:p>
        </p:txBody>
      </p:sp>
      <p:pic>
        <p:nvPicPr>
          <p:cNvPr id="150" name="Shape 150"/>
          <p:cNvPicPr preferRelativeResize="0"/>
          <p:nvPr/>
        </p:nvPicPr>
        <p:blipFill rotWithShape="1">
          <a:blip r:embed="rId3">
            <a:alphaModFix/>
          </a:blip>
          <a:srcRect b="8188" l="0" r="0" t="6429"/>
          <a:stretch/>
        </p:blipFill>
        <p:spPr>
          <a:xfrm>
            <a:off x="4815200" y="4656525"/>
            <a:ext cx="4384124" cy="2807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00"/>
                </a:solidFill>
              </a:rPr>
              <a:t>Exercise </a:t>
            </a:r>
            <a:r>
              <a:rPr b="0" lang="en-GB">
                <a:solidFill>
                  <a:srgbClr val="FFFF00"/>
                </a:solidFill>
              </a:rPr>
              <a:t>(20 minutes)</a:t>
            </a:r>
            <a:endParaRPr b="0">
              <a:solidFill>
                <a:srgbClr val="FFFF00"/>
              </a:solidFill>
            </a:endParaRPr>
          </a:p>
          <a:p>
            <a:pPr indent="0" lvl="0" marL="0" rtl="0">
              <a:spcBef>
                <a:spcPts val="0"/>
              </a:spcBef>
              <a:spcAft>
                <a:spcPts val="0"/>
              </a:spcAft>
              <a:buNone/>
            </a:pPr>
            <a:r>
              <a:rPr b="0" lang="en-GB" sz="3000">
                <a:solidFill>
                  <a:srgbClr val="FFFFFF"/>
                </a:solidFill>
              </a:rPr>
              <a:t>Spruce up your profile page with some CSS and DIVs to section things out.</a:t>
            </a:r>
            <a:endParaRPr b="0" sz="3000">
              <a:solidFill>
                <a:srgbClr val="FFFFFF"/>
              </a:solidFill>
            </a:endParaRPr>
          </a:p>
          <a:p>
            <a:pPr indent="0" lvl="0" marL="0" rtl="0">
              <a:spcBef>
                <a:spcPts val="0"/>
              </a:spcBef>
              <a:spcAft>
                <a:spcPts val="0"/>
              </a:spcAft>
              <a:buNone/>
            </a:pPr>
            <a:r>
              <a:t/>
            </a:r>
            <a:endParaRPr b="0" sz="3000">
              <a:solidFill>
                <a:srgbClr val="FFFFFF"/>
              </a:solidFill>
            </a:endParaRPr>
          </a:p>
          <a:p>
            <a:pPr indent="0" lvl="0" marL="0" rtl="0">
              <a:spcBef>
                <a:spcPts val="0"/>
              </a:spcBef>
              <a:spcAft>
                <a:spcPts val="0"/>
              </a:spcAft>
              <a:buNone/>
            </a:pPr>
            <a:r>
              <a:rPr b="0" lang="en-GB" sz="3000">
                <a:solidFill>
                  <a:srgbClr val="FFFFFF"/>
                </a:solidFill>
              </a:rPr>
              <a:t> Some properties you might want to use: </a:t>
            </a:r>
            <a:r>
              <a:rPr lang="en-GB" sz="3000">
                <a:solidFill>
                  <a:srgbClr val="FFFFFF"/>
                </a:solidFill>
              </a:rPr>
              <a:t>background-color</a:t>
            </a:r>
            <a:r>
              <a:rPr b="0" lang="en-GB" sz="3000">
                <a:solidFill>
                  <a:srgbClr val="FFFFFF"/>
                </a:solidFill>
              </a:rPr>
              <a:t>, </a:t>
            </a:r>
            <a:r>
              <a:rPr lang="en-GB" sz="3000">
                <a:solidFill>
                  <a:srgbClr val="FFFFFF"/>
                </a:solidFill>
              </a:rPr>
              <a:t>padding</a:t>
            </a:r>
            <a:r>
              <a:rPr b="0" lang="en-GB" sz="3000">
                <a:solidFill>
                  <a:srgbClr val="FFFFFF"/>
                </a:solidFill>
              </a:rPr>
              <a:t>, </a:t>
            </a:r>
            <a:r>
              <a:rPr lang="en-GB" sz="3000">
                <a:solidFill>
                  <a:srgbClr val="FFFFFF"/>
                </a:solidFill>
              </a:rPr>
              <a:t>margin</a:t>
            </a:r>
            <a:r>
              <a:rPr b="0" lang="en-GB" sz="3000">
                <a:solidFill>
                  <a:srgbClr val="FFFFFF"/>
                </a:solidFill>
              </a:rPr>
              <a:t>, </a:t>
            </a:r>
            <a:r>
              <a:rPr lang="en-GB" sz="3000">
                <a:solidFill>
                  <a:srgbClr val="FFFFFF"/>
                </a:solidFill>
              </a:rPr>
              <a:t>font-family</a:t>
            </a:r>
            <a:r>
              <a:rPr b="0" lang="en-GB" sz="3000">
                <a:solidFill>
                  <a:srgbClr val="FFFFFF"/>
                </a:solidFill>
              </a:rPr>
              <a:t>, </a:t>
            </a:r>
            <a:r>
              <a:rPr lang="en-GB" sz="3000">
                <a:solidFill>
                  <a:srgbClr val="FFFFFF"/>
                </a:solidFill>
              </a:rPr>
              <a:t>border</a:t>
            </a:r>
            <a:r>
              <a:rPr b="0" lang="en-GB" sz="3000">
                <a:solidFill>
                  <a:srgbClr val="FFFFFF"/>
                </a:solidFill>
              </a:rPr>
              <a:t>, </a:t>
            </a:r>
            <a:r>
              <a:rPr lang="en-GB" sz="3000">
                <a:solidFill>
                  <a:srgbClr val="FFFFFF"/>
                </a:solidFill>
              </a:rPr>
              <a:t>float</a:t>
            </a:r>
            <a:r>
              <a:rPr b="0" lang="en-GB" sz="3000">
                <a:solidFill>
                  <a:srgbClr val="FFFFFF"/>
                </a:solidFill>
              </a:rPr>
              <a:t>, </a:t>
            </a:r>
            <a:r>
              <a:rPr lang="en-GB" sz="3000">
                <a:solidFill>
                  <a:srgbClr val="FFFFFF"/>
                </a:solidFill>
              </a:rPr>
              <a:t>opacity</a:t>
            </a:r>
            <a:r>
              <a:rPr b="0" lang="en-GB" sz="3000">
                <a:solidFill>
                  <a:srgbClr val="FFFFFF"/>
                </a:solidFill>
              </a:rPr>
              <a:t>, </a:t>
            </a:r>
            <a:r>
              <a:rPr lang="en-GB" sz="3000">
                <a:solidFill>
                  <a:srgbClr val="FFFFFF"/>
                </a:solidFill>
              </a:rPr>
              <a:t>border-radius</a:t>
            </a:r>
            <a:r>
              <a:rPr b="0" lang="en-GB" sz="3000">
                <a:solidFill>
                  <a:srgbClr val="FFFFFF"/>
                </a:solidFill>
              </a:rPr>
              <a:t>. </a:t>
            </a:r>
            <a:endParaRPr b="0" sz="3000">
              <a:solidFill>
                <a:srgbClr val="FFFFFF"/>
              </a:solidFill>
            </a:endParaRPr>
          </a:p>
          <a:p>
            <a:pPr indent="0" lvl="0" marL="0" rtl="0">
              <a:spcBef>
                <a:spcPts val="0"/>
              </a:spcBef>
              <a:spcAft>
                <a:spcPts val="0"/>
              </a:spcAft>
              <a:buNone/>
            </a:pPr>
            <a:r>
              <a:t/>
            </a:r>
            <a:endParaRPr b="0" sz="3000">
              <a:solidFill>
                <a:srgbClr val="FFFFFF"/>
              </a:solidFill>
            </a:endParaRPr>
          </a:p>
          <a:p>
            <a:pPr indent="0" lvl="0" marL="0" rtl="0">
              <a:spcBef>
                <a:spcPts val="0"/>
              </a:spcBef>
              <a:spcAft>
                <a:spcPts val="0"/>
              </a:spcAft>
              <a:buNone/>
            </a:pPr>
            <a:r>
              <a:rPr b="0" lang="en-GB" sz="3000">
                <a:solidFill>
                  <a:srgbClr val="FFFFFF"/>
                </a:solidFill>
              </a:rPr>
              <a:t>See </a:t>
            </a:r>
            <a:r>
              <a:rPr b="0" lang="en-GB" sz="3000" u="sng">
                <a:solidFill>
                  <a:srgbClr val="FFFFFF"/>
                </a:solidFill>
                <a:hlinkClick r:id="rId3"/>
              </a:rPr>
              <a:t>the potatoes now</a:t>
            </a:r>
            <a:r>
              <a:rPr b="0" lang="en-GB" sz="3000">
                <a:solidFill>
                  <a:srgbClr val="FFFFFF"/>
                </a:solidFill>
              </a:rPr>
              <a:t>.  </a:t>
            </a:r>
            <a:endParaRPr b="0" sz="3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u="sng">
                <a:solidFill>
                  <a:schemeClr val="hlink"/>
                </a:solidFill>
                <a:hlinkClick r:id="rId3"/>
              </a:rPr>
              <a:t>Glitch.com</a:t>
            </a:r>
            <a:r>
              <a:rPr lang="en-GB"/>
              <a:t>. Why?</a:t>
            </a:r>
            <a:endParaRPr/>
          </a:p>
          <a:p>
            <a:pPr indent="-381000" lvl="0" marL="457200" rtl="0">
              <a:spcBef>
                <a:spcPts val="600"/>
              </a:spcBef>
              <a:spcAft>
                <a:spcPts val="0"/>
              </a:spcAft>
              <a:buSzPts val="2400"/>
              <a:buChar char="●"/>
            </a:pPr>
            <a:r>
              <a:rPr lang="en-GB"/>
              <a:t>Supports image uploads through a CDN </a:t>
            </a:r>
            <a:endParaRPr/>
          </a:p>
          <a:p>
            <a:pPr indent="-381000" lvl="0" marL="457200" rtl="0">
              <a:spcBef>
                <a:spcPts val="0"/>
              </a:spcBef>
              <a:spcAft>
                <a:spcPts val="0"/>
              </a:spcAft>
              <a:buSzPts val="2400"/>
              <a:buChar char="●"/>
            </a:pPr>
            <a:r>
              <a:rPr lang="en-GB"/>
              <a:t>Close to “real” development environment</a:t>
            </a:r>
            <a:endParaRPr/>
          </a:p>
          <a:p>
            <a:pPr indent="-381000" lvl="0" marL="457200" rtl="0">
              <a:spcBef>
                <a:spcPts val="0"/>
              </a:spcBef>
              <a:spcAft>
                <a:spcPts val="0"/>
              </a:spcAft>
              <a:buSzPts val="2400"/>
              <a:buChar char="●"/>
            </a:pPr>
            <a:r>
              <a:rPr lang="en-GB"/>
              <a:t>Supports Node out of the box</a:t>
            </a:r>
            <a:endParaRPr/>
          </a:p>
          <a:p>
            <a:pPr indent="-381000" lvl="0" marL="457200" rtl="0">
              <a:spcBef>
                <a:spcPts val="0"/>
              </a:spcBef>
              <a:spcAft>
                <a:spcPts val="0"/>
              </a:spcAft>
              <a:buSzPts val="2400"/>
              <a:buChar char="●"/>
            </a:pPr>
            <a:r>
              <a:rPr lang="en-GB"/>
              <a:t>Has a cat in the bottom right corner</a:t>
            </a:r>
            <a:endParaRPr/>
          </a:p>
          <a:p>
            <a:pPr indent="-381000" lvl="0" marL="457200" rtl="0">
              <a:spcBef>
                <a:spcPts val="0"/>
              </a:spcBef>
              <a:spcAft>
                <a:spcPts val="0"/>
              </a:spcAft>
              <a:buSzPts val="2400"/>
              <a:buChar char="●"/>
            </a:pPr>
            <a:r>
              <a:rPr lang="en-GB"/>
              <a:t>Free</a:t>
            </a:r>
            <a:endParaRPr/>
          </a:p>
        </p:txBody>
      </p:sp>
      <p:sp>
        <p:nvSpPr>
          <p:cNvPr id="156" name="Shape 15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Let’s Use Glitch</a:t>
            </a:r>
            <a:endParaRPr/>
          </a:p>
        </p:txBody>
      </p:sp>
      <p:pic>
        <p:nvPicPr>
          <p:cNvPr id="157" name="Shape 157"/>
          <p:cNvPicPr preferRelativeResize="0"/>
          <p:nvPr/>
        </p:nvPicPr>
        <p:blipFill>
          <a:blip r:embed="rId4">
            <a:alphaModFix/>
          </a:blip>
          <a:stretch>
            <a:fillRect/>
          </a:stretch>
        </p:blipFill>
        <p:spPr>
          <a:xfrm>
            <a:off x="4052075" y="4007575"/>
            <a:ext cx="4964098" cy="2795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50"/>
            <a:ext cx="8229600" cy="6858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CSS</a:t>
            </a:r>
            <a:endParaRPr/>
          </a:p>
          <a:p>
            <a:pPr indent="0" lvl="0" marL="0" rtl="0">
              <a:spcBef>
                <a:spcPts val="0"/>
              </a:spcBef>
              <a:spcAft>
                <a:spcPts val="0"/>
              </a:spcAft>
              <a:buNone/>
            </a:pPr>
            <a:r>
              <a:t/>
            </a:r>
            <a:endParaRPr b="0" sz="2400"/>
          </a:p>
          <a:p>
            <a:pPr indent="0" lvl="0" marL="0" rtl="0">
              <a:spcBef>
                <a:spcPts val="0"/>
              </a:spcBef>
              <a:spcAft>
                <a:spcPts val="0"/>
              </a:spcAft>
              <a:buNone/>
            </a:pPr>
            <a:r>
              <a:rPr b="0" lang="en-GB" sz="2400"/>
              <a:t>Chicken Salad Sandwiches</a:t>
            </a:r>
            <a:endParaRPr b="0"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LET’S ADD SOME </a:t>
            </a:r>
            <a:r>
              <a:rPr b="1" lang="en-GB"/>
              <a:t>STYLE</a:t>
            </a:r>
            <a:r>
              <a:rPr lang="en-GB"/>
              <a:t>!!!!</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GB"/>
              <a:t>…. maybe not like </a:t>
            </a:r>
            <a:r>
              <a:rPr i="1" lang="en-GB"/>
              <a:t>that</a:t>
            </a:r>
            <a:endParaRPr/>
          </a:p>
        </p:txBody>
      </p:sp>
      <p:sp>
        <p:nvSpPr>
          <p:cNvPr id="168" name="Shape 16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Our websites are boring</a:t>
            </a:r>
            <a:endParaRPr/>
          </a:p>
        </p:txBody>
      </p:sp>
      <p:pic>
        <p:nvPicPr>
          <p:cNvPr id="169" name="Shape 169"/>
          <p:cNvPicPr preferRelativeResize="0"/>
          <p:nvPr/>
        </p:nvPicPr>
        <p:blipFill>
          <a:blip r:embed="rId3">
            <a:alphaModFix/>
          </a:blip>
          <a:stretch>
            <a:fillRect/>
          </a:stretch>
        </p:blipFill>
        <p:spPr>
          <a:xfrm>
            <a:off x="5150521" y="3987750"/>
            <a:ext cx="2868647" cy="2086300"/>
          </a:xfrm>
          <a:prstGeom prst="rect">
            <a:avLst/>
          </a:prstGeom>
          <a:noFill/>
          <a:ln>
            <a:noFill/>
          </a:ln>
        </p:spPr>
      </p:pic>
      <p:pic>
        <p:nvPicPr>
          <p:cNvPr id="170" name="Shape 170"/>
          <p:cNvPicPr preferRelativeResize="0"/>
          <p:nvPr/>
        </p:nvPicPr>
        <p:blipFill>
          <a:blip r:embed="rId4">
            <a:alphaModFix/>
          </a:blip>
          <a:stretch>
            <a:fillRect/>
          </a:stretch>
        </p:blipFill>
        <p:spPr>
          <a:xfrm>
            <a:off x="1190125" y="3987750"/>
            <a:ext cx="3838200" cy="2086300"/>
          </a:xfrm>
          <a:prstGeom prst="rect">
            <a:avLst/>
          </a:prstGeom>
          <a:noFill/>
          <a:ln>
            <a:noFill/>
          </a:ln>
        </p:spPr>
      </p:pic>
      <p:pic>
        <p:nvPicPr>
          <p:cNvPr id="171" name="Shape 171"/>
          <p:cNvPicPr preferRelativeResize="0"/>
          <p:nvPr/>
        </p:nvPicPr>
        <p:blipFill>
          <a:blip r:embed="rId5">
            <a:alphaModFix/>
          </a:blip>
          <a:stretch>
            <a:fillRect/>
          </a:stretch>
        </p:blipFill>
        <p:spPr>
          <a:xfrm>
            <a:off x="2573900" y="2361050"/>
            <a:ext cx="3996200" cy="156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Tags can have </a:t>
            </a:r>
            <a:r>
              <a:rPr i="1" lang="en-GB"/>
              <a:t>style</a:t>
            </a:r>
            <a:r>
              <a:rPr lang="en-GB"/>
              <a:t> </a:t>
            </a:r>
            <a:r>
              <a:rPr i="1" lang="en-GB"/>
              <a:t>attributes</a:t>
            </a:r>
            <a:endParaRPr i="1"/>
          </a:p>
        </p:txBody>
      </p:sp>
      <p:sp>
        <p:nvSpPr>
          <p:cNvPr id="177" name="Shape 1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GB"/>
              <a:t>We can style our elements with the style </a:t>
            </a:r>
            <a:r>
              <a:rPr i="1" lang="en-GB"/>
              <a:t>attribute</a:t>
            </a:r>
            <a:r>
              <a:rPr lang="en-GB"/>
              <a:t>:</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rtl="0">
              <a:spcBef>
                <a:spcPts val="600"/>
              </a:spcBef>
              <a:spcAft>
                <a:spcPts val="0"/>
              </a:spcAft>
              <a:buNone/>
            </a:pPr>
            <a:r>
              <a:rPr lang="en-GB"/>
              <a:t>Refer to the resources here:</a:t>
            </a:r>
            <a:endParaRPr/>
          </a:p>
          <a:p>
            <a:pPr indent="0" lvl="0" marL="0" rtl="0">
              <a:spcBef>
                <a:spcPts val="600"/>
              </a:spcBef>
              <a:spcAft>
                <a:spcPts val="0"/>
              </a:spcAft>
              <a:buNone/>
            </a:pPr>
            <a:r>
              <a:rPr lang="en-GB" sz="1800">
                <a:solidFill>
                  <a:schemeClr val="hlink"/>
                </a:solidFill>
                <a:uFill>
                  <a:noFill/>
                </a:uFill>
                <a:hlinkClick r:id="rId3"/>
              </a:rPr>
              <a:t>https://developer.mozilla.org/en-US/Learn/CSS/Basic_text_styling_in_CSS</a:t>
            </a:r>
            <a:endParaRPr sz="1800"/>
          </a:p>
          <a:p>
            <a:pPr indent="0" lvl="0" marL="0" rtl="0">
              <a:spcBef>
                <a:spcPts val="600"/>
              </a:spcBef>
              <a:spcAft>
                <a:spcPts val="0"/>
              </a:spcAft>
              <a:buNone/>
            </a:pPr>
            <a:r>
              <a:rPr lang="en-GB" sz="1800">
                <a:solidFill>
                  <a:schemeClr val="hlink"/>
                </a:solidFill>
                <a:uFill>
                  <a:noFill/>
                </a:uFill>
                <a:hlinkClick r:id="rId4"/>
              </a:rPr>
              <a:t>https://developer.mozilla.org/en-US/docs/Web/Guide/CSS/Getting_started/Color</a:t>
            </a:r>
            <a:endParaRPr sz="1800"/>
          </a:p>
          <a:p>
            <a:pPr indent="0" lvl="0" marL="0" rtl="0">
              <a:spcBef>
                <a:spcPts val="600"/>
              </a:spcBef>
              <a:spcAft>
                <a:spcPts val="0"/>
              </a:spcAft>
              <a:buNone/>
            </a:pPr>
            <a:r>
              <a:t/>
            </a:r>
            <a:endParaRPr sz="1800"/>
          </a:p>
        </p:txBody>
      </p:sp>
      <p:pic>
        <p:nvPicPr>
          <p:cNvPr id="178" name="Shape 178"/>
          <p:cNvPicPr preferRelativeResize="0"/>
          <p:nvPr/>
        </p:nvPicPr>
        <p:blipFill>
          <a:blip r:embed="rId5">
            <a:alphaModFix/>
          </a:blip>
          <a:stretch>
            <a:fillRect/>
          </a:stretch>
        </p:blipFill>
        <p:spPr>
          <a:xfrm>
            <a:off x="5393950" y="2308750"/>
            <a:ext cx="3448050" cy="2190750"/>
          </a:xfrm>
          <a:prstGeom prst="rect">
            <a:avLst/>
          </a:prstGeom>
          <a:noFill/>
          <a:ln>
            <a:noFill/>
          </a:ln>
        </p:spPr>
      </p:pic>
      <p:pic>
        <p:nvPicPr>
          <p:cNvPr id="179" name="Shape 179"/>
          <p:cNvPicPr preferRelativeResize="0"/>
          <p:nvPr/>
        </p:nvPicPr>
        <p:blipFill>
          <a:blip r:embed="rId6">
            <a:alphaModFix/>
          </a:blip>
          <a:stretch>
            <a:fillRect/>
          </a:stretch>
        </p:blipFill>
        <p:spPr>
          <a:xfrm>
            <a:off x="205550" y="2308750"/>
            <a:ext cx="4802774" cy="198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Video: Using CSS</a:t>
            </a:r>
            <a:endParaRPr/>
          </a:p>
        </p:txBody>
      </p:sp>
      <p:pic>
        <p:nvPicPr>
          <p:cNvPr id="185" name="Shape 185">
            <a:hlinkClick r:id="rId3"/>
          </p:cNvPr>
          <p:cNvPicPr preferRelativeResize="0"/>
          <p:nvPr/>
        </p:nvPicPr>
        <p:blipFill>
          <a:blip r:embed="rId4">
            <a:alphaModFix/>
          </a:blip>
          <a:stretch>
            <a:fillRect/>
          </a:stretch>
        </p:blipFill>
        <p:spPr>
          <a:xfrm>
            <a:off x="457200" y="1810957"/>
            <a:ext cx="8229599" cy="45703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Why CSS?</a:t>
            </a:r>
            <a:endParaRPr/>
          </a:p>
        </p:txBody>
      </p:sp>
      <p:sp>
        <p:nvSpPr>
          <p:cNvPr id="191" name="Shape 19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GB"/>
              <a:t>Because writing your HTML like this:</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GB"/>
              <a:t>… is </a:t>
            </a:r>
            <a:r>
              <a:rPr b="1" lang="en-GB"/>
              <a:t>tedious</a:t>
            </a:r>
            <a:r>
              <a:rPr lang="en-GB"/>
              <a:t> and </a:t>
            </a:r>
            <a:r>
              <a:rPr b="1" lang="en-GB"/>
              <a:t>error-prone</a:t>
            </a:r>
            <a:r>
              <a:rPr lang="en-GB"/>
              <a:t>. (The above is from a real HTML email, which </a:t>
            </a:r>
            <a:r>
              <a:rPr i="1" lang="en-GB"/>
              <a:t>doesn’t allow CSS</a:t>
            </a:r>
            <a:r>
              <a:rPr lang="en-GB"/>
              <a:t>, yuck.)  Coders like to separate </a:t>
            </a:r>
            <a:r>
              <a:rPr i="1" lang="en-GB"/>
              <a:t>structure</a:t>
            </a:r>
            <a:r>
              <a:rPr lang="en-GB"/>
              <a:t> from </a:t>
            </a:r>
            <a:r>
              <a:rPr i="1" lang="en-GB"/>
              <a:t>style</a:t>
            </a:r>
            <a:r>
              <a:rPr lang="en-GB"/>
              <a:t>, so we put HTML and CSS in separate files.</a:t>
            </a:r>
            <a:endParaRPr/>
          </a:p>
        </p:txBody>
      </p:sp>
      <p:pic>
        <p:nvPicPr>
          <p:cNvPr id="192" name="Shape 192"/>
          <p:cNvPicPr preferRelativeResize="0"/>
          <p:nvPr/>
        </p:nvPicPr>
        <p:blipFill rotWithShape="1">
          <a:blip r:embed="rId3">
            <a:alphaModFix/>
          </a:blip>
          <a:srcRect b="7352" l="0" r="0" t="1985"/>
          <a:stretch/>
        </p:blipFill>
        <p:spPr>
          <a:xfrm>
            <a:off x="0" y="2332475"/>
            <a:ext cx="9144001" cy="228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u="sng">
                <a:solidFill>
                  <a:srgbClr val="FFFFFF"/>
                </a:solidFill>
                <a:hlinkClick r:id="rId3"/>
              </a:rPr>
              <a:t>csszengarden.com</a:t>
            </a:r>
            <a:r>
              <a:rPr lang="en-GB">
                <a:solidFill>
                  <a:srgbClr val="FFFFFF"/>
                </a:solidFill>
              </a:rPr>
              <a:t>  </a:t>
            </a:r>
            <a:endParaRPr>
              <a:solidFill>
                <a:srgbClr val="FFFFFF"/>
              </a:solidFill>
            </a:endParaRPr>
          </a:p>
        </p:txBody>
      </p:sp>
      <p:pic>
        <p:nvPicPr>
          <p:cNvPr id="198" name="Shape 198"/>
          <p:cNvPicPr preferRelativeResize="0"/>
          <p:nvPr/>
        </p:nvPicPr>
        <p:blipFill>
          <a:blip r:embed="rId4">
            <a:alphaModFix/>
          </a:blip>
          <a:stretch>
            <a:fillRect/>
          </a:stretch>
        </p:blipFill>
        <p:spPr>
          <a:xfrm>
            <a:off x="4578340" y="1686650"/>
            <a:ext cx="4435420" cy="6858000"/>
          </a:xfrm>
          <a:prstGeom prst="rect">
            <a:avLst/>
          </a:prstGeom>
          <a:noFill/>
          <a:ln cap="flat" cmpd="sng" w="9525">
            <a:solidFill>
              <a:srgbClr val="666666"/>
            </a:solidFill>
            <a:prstDash val="solid"/>
            <a:round/>
            <a:headEnd len="sm" w="sm" type="none"/>
            <a:tailEnd len="sm" w="sm" type="none"/>
          </a:ln>
        </p:spPr>
      </p:pic>
      <p:pic>
        <p:nvPicPr>
          <p:cNvPr id="199" name="Shape 199"/>
          <p:cNvPicPr preferRelativeResize="0"/>
          <p:nvPr/>
        </p:nvPicPr>
        <p:blipFill rotWithShape="1">
          <a:blip r:embed="rId5">
            <a:alphaModFix/>
          </a:blip>
          <a:srcRect b="0" l="0" r="0" t="5168"/>
          <a:stretch/>
        </p:blipFill>
        <p:spPr>
          <a:xfrm>
            <a:off x="213100" y="1686650"/>
            <a:ext cx="4212851" cy="6503749"/>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nkercademy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